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0" r:id="rId2"/>
    <p:sldId id="285" r:id="rId3"/>
    <p:sldId id="278" r:id="rId4"/>
    <p:sldId id="279" r:id="rId5"/>
    <p:sldId id="282" r:id="rId6"/>
    <p:sldId id="281" r:id="rId7"/>
    <p:sldId id="287" r:id="rId8"/>
    <p:sldId id="286" r:id="rId9"/>
    <p:sldId id="288" r:id="rId10"/>
    <p:sldId id="289" r:id="rId11"/>
    <p:sldId id="290" r:id="rId12"/>
    <p:sldId id="291" r:id="rId13"/>
    <p:sldId id="298" r:id="rId14"/>
    <p:sldId id="299" r:id="rId15"/>
    <p:sldId id="295" r:id="rId16"/>
    <p:sldId id="302" r:id="rId17"/>
    <p:sldId id="303" r:id="rId18"/>
    <p:sldId id="296" r:id="rId19"/>
    <p:sldId id="300" r:id="rId20"/>
    <p:sldId id="301" r:id="rId21"/>
    <p:sldId id="297" r:id="rId22"/>
    <p:sldId id="292" r:id="rId23"/>
    <p:sldId id="293" r:id="rId24"/>
    <p:sldId id="294" r:id="rId25"/>
    <p:sldId id="304" r:id="rId26"/>
    <p:sldId id="305" r:id="rId27"/>
    <p:sldId id="260" r:id="rId28"/>
    <p:sldId id="256" r:id="rId29"/>
    <p:sldId id="257" r:id="rId30"/>
    <p:sldId id="258" r:id="rId31"/>
    <p:sldId id="259" r:id="rId32"/>
    <p:sldId id="266" r:id="rId33"/>
    <p:sldId id="261" r:id="rId34"/>
    <p:sldId id="262" r:id="rId35"/>
    <p:sldId id="263" r:id="rId36"/>
    <p:sldId id="264" r:id="rId37"/>
    <p:sldId id="265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6" r:id="rId46"/>
    <p:sldId id="277" r:id="rId47"/>
    <p:sldId id="274" r:id="rId48"/>
    <p:sldId id="275" r:id="rId49"/>
    <p:sldId id="283" r:id="rId50"/>
    <p:sldId id="284" r:id="rId51"/>
    <p:sldId id="306" r:id="rId52"/>
    <p:sldId id="307" r:id="rId53"/>
    <p:sldId id="308" r:id="rId54"/>
    <p:sldId id="309" r:id="rId55"/>
    <p:sldId id="313" r:id="rId56"/>
    <p:sldId id="312" r:id="rId57"/>
    <p:sldId id="310" r:id="rId58"/>
    <p:sldId id="328" r:id="rId59"/>
    <p:sldId id="325" r:id="rId60"/>
    <p:sldId id="326" r:id="rId61"/>
    <p:sldId id="327" r:id="rId62"/>
    <p:sldId id="332" r:id="rId63"/>
    <p:sldId id="329" r:id="rId64"/>
    <p:sldId id="330" r:id="rId65"/>
    <p:sldId id="331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11" r:id="rId75"/>
    <p:sldId id="314" r:id="rId76"/>
    <p:sldId id="315" r:id="rId77"/>
    <p:sldId id="316" r:id="rId78"/>
    <p:sldId id="333" r:id="rId79"/>
    <p:sldId id="334" r:id="rId8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B91FEC-6FEA-5B4F-9732-B83B9D650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BA10696-035D-FCF8-3E43-BF2EAE947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77E5FC-F2A5-8F6A-1E9C-D167B18B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C5AB-197E-674B-A5D6-140126AA25C3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37D438-1229-1142-F267-1BBE513B0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0BDBFB-3121-F430-BF7E-61E14A23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F4D-43C2-F44C-831A-73F20596AE0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89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FD412E-FEF1-0D46-FF9B-9218D660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3846DDF-DFA4-6152-F3AD-A2716F388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5E46AA-656F-302A-593E-26A5472AA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C5AB-197E-674B-A5D6-140126AA25C3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8C3885-408A-6749-09C6-6FCC78FE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AE8B47-716E-3C44-B290-FAE93B30F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F4D-43C2-F44C-831A-73F20596AE0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196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B4B3C10-C32F-58F1-DE91-83B7F49F8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A7811D9-A5EC-D8B7-7A82-3DF135EC5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05B0E2-F135-9360-CCAE-76E66F6E9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C5AB-197E-674B-A5D6-140126AA25C3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0C1716-D280-E840-24D5-10ED775D7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BFAF2E-FA7E-36CE-33A7-6F9C3ECE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F4D-43C2-F44C-831A-73F20596AE0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917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D5FC52-C8BA-2A00-3FB6-3D0710D6E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02F87E-A688-65BE-97E2-BD7B68061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605C0F-3EC5-BEBE-C241-E4688507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C5AB-197E-674B-A5D6-140126AA25C3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F28F4A-6399-8125-5814-CD213E6C6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6C92A9-6EE2-50D5-0A9D-A2F877507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F4D-43C2-F44C-831A-73F20596AE0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153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508375-121B-4096-F2D4-7C18D2C5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6D9244F-1220-AE49-5B37-7203B497E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7C8323-AA3E-CC8A-7DD0-9117AF0AB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C5AB-197E-674B-A5D6-140126AA25C3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79B3A4-EB6B-18FA-4D0C-F1D76A221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645324-5260-E175-71F9-EF732E6DE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F4D-43C2-F44C-831A-73F20596AE0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39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703DD6-8DEE-4931-AB02-907E6160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4361C8-7F42-7E49-0B88-AAC1FF8B0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ED0441D-E3DD-0B2D-AEE6-B7E14349C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B496B28-AF5C-9222-B596-A580B8012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C5AB-197E-674B-A5D6-140126AA25C3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083F92B-CE09-5BE2-36A9-110995971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D318F21-08F8-08BA-50A7-46F59C9E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F4D-43C2-F44C-831A-73F20596AE0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82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15155C-6769-A30A-951C-A876C9913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D762732-78FC-155F-E7ED-5E0E14871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70F67C9-23A5-D633-F996-4C5693E26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6DE523C-C174-708E-E388-7242441AE2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5D98B29-9D01-5945-C057-881A0A83A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190EAA8-C353-64FF-35BC-A91E9B510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C5AB-197E-674B-A5D6-140126AA25C3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73E623D-05F2-9D24-CD87-0BE0DA1D4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98A3FD1-39FE-6A31-6AAF-205D1E4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F4D-43C2-F44C-831A-73F20596AE0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486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5D8F2E-CC10-4B71-816F-9F3B2184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E3B6261-EEB8-AF16-9EAA-382BB61FE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C5AB-197E-674B-A5D6-140126AA25C3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CF1F5E5-9C99-D61B-B180-8DB8AEB91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298E376-7B15-F397-4225-0F6CE403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F4D-43C2-F44C-831A-73F20596AE0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92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E1F386-C050-AEB7-3AE1-FB83B669C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C5AB-197E-674B-A5D6-140126AA25C3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10B7B0-5DF4-94D9-A3C8-4ACA04EAE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73AB59-BD59-724F-2F01-0F432393E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F4D-43C2-F44C-831A-73F20596AE0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656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15DD07-5374-D8F0-FA27-A288ACE87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0E2421-6093-2E81-755E-243D618DD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1F9808C-B23C-4FA5-90B3-744F158E2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EF55DEB-F27B-E239-1076-2173B7640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C5AB-197E-674B-A5D6-140126AA25C3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006A060-C208-5009-FBF4-EB0E97F1A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47EA63-53CA-FD1B-C5A4-EA8B36E0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F4D-43C2-F44C-831A-73F20596AE0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151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F0E4C2-2F47-58CB-7289-0439E7DFD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4D80555-E941-F966-7B96-C38EB31099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E898328-6833-E280-9A52-338FFACC0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003087-B425-370A-E019-BDC156F22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C5AB-197E-674B-A5D6-140126AA25C3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4B5F206-0F20-10BE-DB75-A5FAD373D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A49DD09-8E1B-9E99-AC2E-9CE13128E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DF4D-43C2-F44C-831A-73F20596AE0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19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130400D-3BF0-3D7C-AF87-47641B844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222801-DC43-48B2-CF5D-AAA9960F2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C40E56-DA27-C964-0D79-120D3E81B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B4C5AB-197E-674B-A5D6-140126AA25C3}" type="datetimeFigureOut">
              <a:rPr lang="en-GB" smtClean="0"/>
              <a:t>25/07/2024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8EF482-D68B-1C40-AF17-E87851A27A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1B4F1CC-4BB6-748E-BB3C-CA2695DD1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CADF4D-43C2-F44C-831A-73F20596AE0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560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5C81ED-CEC0-76F4-15E0-E01DEF2FC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1412"/>
            <a:ext cx="9144000" cy="2387600"/>
          </a:xfrm>
        </p:spPr>
        <p:txBody>
          <a:bodyPr/>
          <a:lstStyle/>
          <a:p>
            <a:r>
              <a:rPr lang="en-GB" dirty="0" err="1"/>
              <a:t>Indici</a:t>
            </a:r>
            <a:r>
              <a:rPr lang="en-GB" dirty="0"/>
              <a:t> di </a:t>
            </a:r>
            <a:r>
              <a:rPr lang="en-GB" dirty="0" err="1"/>
              <a:t>similarità</a:t>
            </a:r>
            <a:r>
              <a:rPr lang="en-GB" dirty="0"/>
              <a:t> autoencoder 1 </a:t>
            </a:r>
          </a:p>
        </p:txBody>
      </p:sp>
    </p:spTree>
    <p:extLst>
      <p:ext uri="{BB962C8B-B14F-4D97-AF65-F5344CB8AC3E}">
        <p14:creationId xmlns:p14="http://schemas.microsoft.com/office/powerpoint/2010/main" val="1179616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915379D-3E05-1B24-6167-579145EFD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792" y="309372"/>
            <a:ext cx="5181600" cy="4191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605D669-EE6A-EFB0-DE8C-3A32B79BE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2" y="309372"/>
            <a:ext cx="5181600" cy="4191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62531AE-59DD-37C8-23F4-2029C0B8D8EC}"/>
              </a:ext>
            </a:extLst>
          </p:cNvPr>
          <p:cNvSpPr txBox="1"/>
          <p:nvPr/>
        </p:nvSpPr>
        <p:spPr>
          <a:xfrm>
            <a:off x="286512" y="4794302"/>
            <a:ext cx="106375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lasso and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alpha: 0.0018620689655172416 threshold: 0.41200000000000003 F1 score: 0.5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0.375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0.75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[[ 7 10] </a:t>
            </a:r>
          </a:p>
          <a:p>
            <a:r>
              <a:rPr lang="it-IT" dirty="0">
                <a:solidFill>
                  <a:srgbClr val="000000"/>
                </a:solidFill>
                <a:latin typeface="Menlo" panose="020B0609030804020204" pitchFamily="49" charset="0"/>
              </a:rPr>
              <a:t>			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[ 2 6]] </a:t>
            </a:r>
          </a:p>
          <a:p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0.52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0.5497866909921864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0.625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518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1192940-BE86-2DC6-0AF2-D2C5D1414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384" y="365125"/>
            <a:ext cx="5181600" cy="41529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2AD6F5D-F8A4-872D-2916-E9E38D50D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2" y="309503"/>
            <a:ext cx="5181600" cy="41529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320E2C3-12EA-3555-7847-B2575B022F4E}"/>
              </a:ext>
            </a:extLst>
          </p:cNvPr>
          <p:cNvSpPr txBox="1"/>
          <p:nvPr/>
        </p:nvSpPr>
        <p:spPr>
          <a:xfrm>
            <a:off x="531876" y="4738549"/>
            <a:ext cx="111282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9.6 threshold: 0.3742 F1 score: 0.5517241379310345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0.38095238095238093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1.0 </a:t>
            </a:r>
          </a:p>
          <a:p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[[ 4 13] </a:t>
            </a:r>
          </a:p>
          <a:p>
            <a:r>
              <a:rPr lang="it-IT" dirty="0">
                <a:solidFill>
                  <a:srgbClr val="000000"/>
                </a:solidFill>
                <a:latin typeface="Menlo" panose="020B0609030804020204" pitchFamily="49" charset="0"/>
              </a:rPr>
              <a:t>			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[ 0 8]] </a:t>
            </a:r>
          </a:p>
          <a:p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0.48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0.37351190476190477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0.5367647058823529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1969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13FC1E-2E37-BA7F-7AC5-A5416416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cross </a:t>
            </a:r>
            <a:r>
              <a:rPr lang="en-GB" dirty="0" err="1"/>
              <a:t>val</a:t>
            </a:r>
            <a:r>
              <a:rPr lang="en-GB" dirty="0"/>
              <a:t> logistic 2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68918AB-DE96-615D-E656-AC21CD2CC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768" y="1352550"/>
            <a:ext cx="5181600" cy="41529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C37C6D6-9296-031B-22EF-76B401FE9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" y="1352550"/>
            <a:ext cx="5181600" cy="41529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855B96-5328-3D17-BFE7-D92A011E2E81}"/>
              </a:ext>
            </a:extLst>
          </p:cNvPr>
          <p:cNvSpPr txBox="1"/>
          <p:nvPr/>
        </p:nvSpPr>
        <p:spPr>
          <a:xfrm>
            <a:off x="1463040" y="564287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lts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19.2 threshold: 0.4668 F1 score: 0.5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0.35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0.875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[[ 4 13] [ 1 7]]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0.44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0.3637609649122807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0.5220588235294117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06260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7B7243-B75A-28CA-99A2-EEDC2176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37101E-B601-6E9D-AE84-1C5EC0954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1C2C2EC-214B-E37B-F5F6-5768B817C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488" y="1333500"/>
            <a:ext cx="5181600" cy="4191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A05B824-B262-181B-E59B-E2FB217F2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8" y="1027906"/>
            <a:ext cx="5181600" cy="4191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2E1F523-A0A6-2492-12D5-5835BDE4BC77}"/>
              </a:ext>
            </a:extLst>
          </p:cNvPr>
          <p:cNvSpPr txBox="1"/>
          <p:nvPr/>
        </p:nvSpPr>
        <p:spPr>
          <a:xfrm>
            <a:off x="1731264" y="537502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lts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lasso and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alpha: 0.0009517241379310345 threshold: 0.45940000000000003 F1 score: 0.5333333333333333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0.36363636363636365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1.0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[[ 3 14] [ 0 8]]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0.44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0.3604059865573024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0.5514705882352942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42548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0F052E-3BF8-C87C-EC00-E62B5CA6A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223774-8D83-AF32-7785-AA79CE102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C00BD2A-64A6-15E3-B570-CDC5DB7C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298" y="507352"/>
            <a:ext cx="5181600" cy="41529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2D60965-85B5-9459-21CD-76D11549C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88" y="601663"/>
            <a:ext cx="5181600" cy="41529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7094E23-FF60-FF53-1B0E-E7D011D501C8}"/>
              </a:ext>
            </a:extLst>
          </p:cNvPr>
          <p:cNvSpPr txBox="1"/>
          <p:nvPr/>
        </p:nvSpPr>
        <p:spPr>
          <a:xfrm>
            <a:off x="1658112" y="4795189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11.4 threshold: 0.4688 F1 score: 0.5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0.35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0.875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[[ 4 13] [ 1 7]]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0.44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0.3637609649122807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0.5220588235294117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2992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13FC1E-2E37-BA7F-7AC5-A5416416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cross </a:t>
            </a:r>
            <a:r>
              <a:rPr lang="en-GB" dirty="0" err="1"/>
              <a:t>val</a:t>
            </a:r>
            <a:r>
              <a:rPr lang="en-GB" dirty="0"/>
              <a:t> </a:t>
            </a:r>
            <a:r>
              <a:rPr lang="en-GB" dirty="0" err="1"/>
              <a:t>xgboost</a:t>
            </a:r>
            <a:r>
              <a:rPr lang="en-GB" dirty="0"/>
              <a:t>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A7E3D5-9E76-B94E-CD26-BD5BFF56C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410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6E6CF0-AA5C-66A2-9CA7-D643BFD70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50646A-AF1B-2C8E-CCBD-31304A872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101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28D9AB-740E-5E73-DCA1-C944817E2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41E653-FE99-37BC-F936-7B09D039D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991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13FC1E-2E37-BA7F-7AC5-A5416416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cross </a:t>
            </a:r>
            <a:r>
              <a:rPr lang="en-GB" dirty="0" err="1"/>
              <a:t>val</a:t>
            </a:r>
            <a:r>
              <a:rPr lang="en-GB" dirty="0"/>
              <a:t> </a:t>
            </a:r>
            <a:r>
              <a:rPr lang="en-GB" dirty="0" err="1"/>
              <a:t>svm</a:t>
            </a:r>
            <a:r>
              <a:rPr lang="en-GB" dirty="0"/>
              <a:t> 2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B865178-1F81-142B-4E78-814481FCD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256" y="1255014"/>
            <a:ext cx="5181600" cy="41529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3CFA5CC-98F0-BBC7-FA91-98774623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" y="1352550"/>
            <a:ext cx="4724400" cy="41529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F2D685-4E81-B8B9-6B25-80B58F61283F}"/>
              </a:ext>
            </a:extLst>
          </p:cNvPr>
          <p:cNvSpPr txBox="1"/>
          <p:nvPr/>
        </p:nvSpPr>
        <p:spPr>
          <a:xfrm>
            <a:off x="2048256" y="5505450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svm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8.0 threshold: 0.4566 F1 score: 0.45454545454545453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0.35714285714285715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0.625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[[8 9] [3 5]]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0.52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0.3438495124156889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0.5294117647058824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97403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59A8EF-1652-4AD2-5C67-CE24CAE0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5CDB8E-7744-44F3-1B9D-78436C4F6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0EAC4A0-78EE-59F7-137F-7B0892115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304" y="224028"/>
            <a:ext cx="5181600" cy="4191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218B576-B36E-1010-1FDC-04D8CEBC4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4" y="224028"/>
            <a:ext cx="5181600" cy="4191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C235D7-AFBE-6803-30C8-30B1C49136A1}"/>
              </a:ext>
            </a:extLst>
          </p:cNvPr>
          <p:cNvSpPr txBox="1"/>
          <p:nvPr/>
        </p:nvSpPr>
        <p:spPr>
          <a:xfrm>
            <a:off x="1975104" y="4576525"/>
            <a:ext cx="609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lasso and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svm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alpha: 0.0014896551724137932 threshold: 0.44860000000000005 F1 score: 0.5833333333333334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0.4375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0.875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[[8 9] [1 7]]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0.6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0.4105800642855596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0.6102941176470589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73843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DC459-C1CB-1F14-E0F3-0EF3563D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1)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C42399-2687-368A-B3D7-F9532E4F1529}"/>
              </a:ext>
            </a:extLst>
          </p:cNvPr>
          <p:cNvSpPr txBox="1"/>
          <p:nvPr/>
        </p:nvSpPr>
        <p:spPr>
          <a:xfrm>
            <a:off x="390144" y="1776032"/>
            <a:ext cx="609600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def encoder(</a:t>
            </a:r>
            <a:r>
              <a:rPr lang="en-GB" sz="1400" dirty="0" err="1"/>
              <a:t>input_shape</a:t>
            </a:r>
            <a:r>
              <a:rPr lang="en-GB" sz="1400" dirty="0"/>
              <a:t>):</a:t>
            </a:r>
          </a:p>
          <a:p>
            <a:r>
              <a:rPr lang="en-GB" sz="1400" dirty="0"/>
              <a:t>    inputs = Input(shape=</a:t>
            </a:r>
            <a:r>
              <a:rPr lang="en-GB" sz="1400" dirty="0" err="1"/>
              <a:t>input_shape</a:t>
            </a:r>
            <a:r>
              <a:rPr lang="en-GB" sz="1400" dirty="0"/>
              <a:t>)</a:t>
            </a:r>
          </a:p>
          <a:p>
            <a:r>
              <a:rPr lang="en-GB" sz="1400" dirty="0"/>
              <a:t>    x = Conv2D(8,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padding='same')(inputs)</a:t>
            </a:r>
          </a:p>
          <a:p>
            <a:r>
              <a:rPr lang="en-GB" sz="1400" dirty="0"/>
              <a:t>    x = MaxPooling2D((2, 2), padding='same')(x)</a:t>
            </a:r>
          </a:p>
          <a:p>
            <a:r>
              <a:rPr lang="en-GB" sz="1400" dirty="0"/>
              <a:t>    x = Conv2D(16,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x = MaxPooling2D((2, 2), padding='same')(x)</a:t>
            </a:r>
          </a:p>
          <a:p>
            <a:r>
              <a:rPr lang="en-GB" sz="1400" dirty="0"/>
              <a:t>    x = Conv2D(32,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x = MaxPooling2D((2, 2), padding='same')(x)</a:t>
            </a:r>
          </a:p>
          <a:p>
            <a:r>
              <a:rPr lang="en-GB" sz="1400" dirty="0"/>
              <a:t>    x = Conv2D(64,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x = MaxPooling2D((2, 2), padding='same')(x)</a:t>
            </a:r>
          </a:p>
          <a:p>
            <a:r>
              <a:rPr lang="en-GB" sz="1400" dirty="0"/>
              <a:t>    x = Conv2D(128,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x = MaxPooling2D((2, 2), padding='same')(x)</a:t>
            </a:r>
          </a:p>
          <a:p>
            <a:r>
              <a:rPr lang="en-GB" sz="1400" dirty="0"/>
              <a:t>    x = Conv2D(256,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x = GlobalAveragePooling2D()(x)  # Global Average Pooling</a:t>
            </a:r>
          </a:p>
          <a:p>
            <a:r>
              <a:rPr lang="en-GB" sz="1400" dirty="0"/>
              <a:t>    x = Flatten()(x)</a:t>
            </a:r>
          </a:p>
          <a:p>
            <a:r>
              <a:rPr lang="en-GB" sz="1400" dirty="0"/>
              <a:t>    encoded = Dense(64, activation='</a:t>
            </a:r>
            <a:r>
              <a:rPr lang="en-GB" sz="1400" dirty="0" err="1"/>
              <a:t>relu</a:t>
            </a:r>
            <a:r>
              <a:rPr lang="en-GB" sz="1400" dirty="0"/>
              <a:t>', </a:t>
            </a:r>
            <a:r>
              <a:rPr lang="en-GB" sz="1400" dirty="0" err="1"/>
              <a:t>kernel_regularizer</a:t>
            </a:r>
            <a:r>
              <a:rPr lang="en-GB" sz="1400" dirty="0"/>
              <a:t>=l1(10e-8))(x)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encoder_model</a:t>
            </a:r>
            <a:r>
              <a:rPr lang="en-GB" sz="1400" dirty="0"/>
              <a:t> = Model(inputs, encoded, name='encoder')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encoder_model.summary</a:t>
            </a:r>
            <a:r>
              <a:rPr lang="en-GB" sz="1400" dirty="0"/>
              <a:t>()</a:t>
            </a:r>
          </a:p>
          <a:p>
            <a:r>
              <a:rPr lang="en-GB" sz="1400" dirty="0"/>
              <a:t>    return </a:t>
            </a:r>
            <a:r>
              <a:rPr lang="en-GB" sz="1400" dirty="0" err="1"/>
              <a:t>encoder_model</a:t>
            </a: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autoencoder_model1.compile(optimizer=</a:t>
            </a:r>
            <a:r>
              <a:rPr lang="en-GB" sz="1400" dirty="0" err="1"/>
              <a:t>AdamW</a:t>
            </a:r>
            <a:r>
              <a:rPr lang="en-GB" sz="1400" dirty="0"/>
              <a:t>(</a:t>
            </a:r>
            <a:r>
              <a:rPr lang="en-GB" sz="1400" dirty="0" err="1"/>
              <a:t>learning_rate</a:t>
            </a:r>
            <a:r>
              <a:rPr lang="en-GB" sz="1400" dirty="0"/>
              <a:t>=</a:t>
            </a:r>
            <a:r>
              <a:rPr lang="en-GB" sz="1400" dirty="0" err="1"/>
              <a:t>learning_rate</a:t>
            </a:r>
            <a:r>
              <a:rPr lang="en-GB" sz="1400" dirty="0"/>
              <a:t>), loss='</a:t>
            </a:r>
            <a:r>
              <a:rPr lang="en-GB" sz="1400" dirty="0" err="1"/>
              <a:t>binary_crossentropy</a:t>
            </a:r>
            <a:r>
              <a:rPr lang="en-GB" sz="1400" dirty="0"/>
              <a:t>')</a:t>
            </a:r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BE8C0D-8EA7-93B9-2769-7B5011B158EE}"/>
              </a:ext>
            </a:extLst>
          </p:cNvPr>
          <p:cNvSpPr txBox="1"/>
          <p:nvPr/>
        </p:nvSpPr>
        <p:spPr>
          <a:xfrm>
            <a:off x="6254496" y="1475244"/>
            <a:ext cx="60960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def decoder(</a:t>
            </a:r>
            <a:r>
              <a:rPr lang="en-GB" sz="1400" dirty="0" err="1"/>
              <a:t>output_shape</a:t>
            </a:r>
            <a:r>
              <a:rPr lang="en-GB" sz="1400" dirty="0"/>
              <a:t>):</a:t>
            </a:r>
          </a:p>
          <a:p>
            <a:r>
              <a:rPr lang="en-GB" sz="1400" dirty="0"/>
              <a:t>    inputs = Input(shape=</a:t>
            </a:r>
            <a:r>
              <a:rPr lang="en-GB" sz="1400" dirty="0" err="1"/>
              <a:t>output_shape</a:t>
            </a:r>
            <a:r>
              <a:rPr lang="en-GB" sz="1400" dirty="0"/>
              <a:t>)</a:t>
            </a:r>
          </a:p>
          <a:p>
            <a:r>
              <a:rPr lang="en-GB" sz="1400" dirty="0"/>
              <a:t>    x = Dense(2*2*256, activation='</a:t>
            </a:r>
            <a:r>
              <a:rPr lang="en-GB" sz="1400" dirty="0" err="1"/>
              <a:t>relu</a:t>
            </a:r>
            <a:r>
              <a:rPr lang="en-GB" sz="1400" dirty="0"/>
              <a:t>')(inputs)</a:t>
            </a:r>
          </a:p>
          <a:p>
            <a:r>
              <a:rPr lang="en-GB" sz="1400" dirty="0"/>
              <a:t>    x = Reshape((2, 2, 256))(x)</a:t>
            </a:r>
          </a:p>
          <a:p>
            <a:r>
              <a:rPr lang="en-GB" sz="1400" dirty="0"/>
              <a:t>    x = Conv2D(256,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x = UpSampling2D((2, 2))(x)</a:t>
            </a:r>
          </a:p>
          <a:p>
            <a:r>
              <a:rPr lang="en-GB" sz="1400" dirty="0"/>
              <a:t>    x = Conv2D(128,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x = UpSampling2D((2, 2))(x)</a:t>
            </a:r>
          </a:p>
          <a:p>
            <a:r>
              <a:rPr lang="en-GB" sz="1400" dirty="0"/>
              <a:t>    x = Conv2D(64,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x = UpSampling2D((2, 2))(x)</a:t>
            </a:r>
          </a:p>
          <a:p>
            <a:r>
              <a:rPr lang="en-GB" sz="1400" dirty="0"/>
              <a:t>    x = Conv2D(32,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x = UpSampling2D((2, 2))(x)</a:t>
            </a:r>
          </a:p>
          <a:p>
            <a:r>
              <a:rPr lang="en-GB" sz="1400" dirty="0"/>
              <a:t>    x = Conv2D(16,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x = UpSampling2D((2, 2))(x)</a:t>
            </a:r>
          </a:p>
          <a:p>
            <a:r>
              <a:rPr lang="en-GB" sz="1400" dirty="0"/>
              <a:t>    x = Conv2D(8,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#x = UpSampling2D((2, 2))(x)</a:t>
            </a:r>
          </a:p>
          <a:p>
            <a:r>
              <a:rPr lang="en-GB" sz="1400" dirty="0"/>
              <a:t>    #x = Conv2D(128,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#x = Conv2D(128,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#x = UpSampling2D((2, 2))(x)</a:t>
            </a:r>
          </a:p>
          <a:p>
            <a:r>
              <a:rPr lang="en-GB" sz="1400" dirty="0"/>
              <a:t>    decoded = Conv2D(1, (3, 3), activation='sigmoid', padding='same')(x)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decoder_model</a:t>
            </a:r>
            <a:r>
              <a:rPr lang="en-GB" sz="1400" dirty="0"/>
              <a:t> = Model(inputs, decoded, name='decoder')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decoder_model.summary</a:t>
            </a:r>
            <a:r>
              <a:rPr lang="en-GB" sz="1400" dirty="0"/>
              <a:t>()</a:t>
            </a:r>
          </a:p>
          <a:p>
            <a:r>
              <a:rPr lang="en-GB" sz="1400" dirty="0"/>
              <a:t>    return </a:t>
            </a:r>
            <a:r>
              <a:rPr lang="en-GB" sz="1400" dirty="0" err="1"/>
              <a:t>decoder_model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23118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DBB522-7E74-DC89-7C48-1EC44479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6539E3-B7E1-20DF-A92F-D8FB30D5E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9784BE9-9F3F-4B24-3351-2C677A21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536" y="365125"/>
            <a:ext cx="5181600" cy="41529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612FB4A-F47D-03D2-097C-157B01FB4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00062"/>
            <a:ext cx="5181600" cy="41529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FB2B4A2-5677-AB3C-852D-9CD37199CA16}"/>
              </a:ext>
            </a:extLst>
          </p:cNvPr>
          <p:cNvSpPr txBox="1"/>
          <p:nvPr/>
        </p:nvSpPr>
        <p:spPr>
          <a:xfrm>
            <a:off x="2383536" y="4711462"/>
            <a:ext cx="609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svm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13.2 threshold: 0.46259999999999996 F1 score: 0.47619047619047616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0.38461538461538464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0.625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[[9 8] [3 5]]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0.56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0.3438495124156889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0.5294117647058824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86877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13FC1E-2E37-BA7F-7AC5-A5416416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cross </a:t>
            </a:r>
            <a:r>
              <a:rPr lang="en-GB" dirty="0" err="1"/>
              <a:t>val</a:t>
            </a:r>
            <a:r>
              <a:rPr lang="en-GB" dirty="0"/>
              <a:t> </a:t>
            </a:r>
            <a:r>
              <a:rPr lang="en-GB" dirty="0" err="1"/>
              <a:t>mlp</a:t>
            </a:r>
            <a:r>
              <a:rPr lang="en-GB" dirty="0"/>
              <a:t>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A7E3D5-9E76-B94E-CD26-BD5BFF56C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4D81499-A408-E694-9174-C3ED19DF3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152" y="1352550"/>
            <a:ext cx="5181600" cy="41529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1CA1C22-2755-E2C8-FE70-4500B5778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52" y="1352550"/>
            <a:ext cx="5181600" cy="41529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9932F70-60CD-92F3-2107-B9F4AF464B05}"/>
              </a:ext>
            </a:extLst>
          </p:cNvPr>
          <p:cNvSpPr txBox="1"/>
          <p:nvPr/>
        </p:nvSpPr>
        <p:spPr>
          <a:xfrm>
            <a:off x="1731264" y="5376744"/>
            <a:ext cx="609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mlp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16.4 threshold: 0.4640000000000001 F1 score: 0.45454545454545453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0.35714285714285715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0.625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[[8 9] [3 5]]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0.52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0.3327075336943758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1028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776677-2356-5F3B-97C9-E030689C5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D1F98B-6739-8A09-54CB-2A98E5FA9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F95B9C-32B3-35ED-0268-2544291CB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778" y="500062"/>
            <a:ext cx="5181600" cy="4191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2F27605-A8E3-950C-10D8-CD43A2222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" y="385525"/>
            <a:ext cx="5181600" cy="4191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53EE2ED-E635-8E47-B744-BDCD7E029FF8}"/>
              </a:ext>
            </a:extLst>
          </p:cNvPr>
          <p:cNvSpPr txBox="1"/>
          <p:nvPr/>
        </p:nvSpPr>
        <p:spPr>
          <a:xfrm>
            <a:off x="1511808" y="4711462"/>
            <a:ext cx="609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lasso and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mlp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alpha: 0.0008275862068965516 threshold: 0.46180000000000004 F1 score: 0.5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0.3333333333333333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1.0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[[ 1 16] [ 0 8]]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0.36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0.4958158263305322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0.6397058823529411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4456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0FD3E8-4724-A1D8-C5FE-C40EB743F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7FC7EE-844A-A8AD-C74C-4685A993F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1882E82-7717-1875-9526-3CDE27978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344" y="443707"/>
            <a:ext cx="5181600" cy="41529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6903DD1-48F1-98E0-F5E0-FB472E6F0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4" y="365125"/>
            <a:ext cx="5181600" cy="41529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6FA678-8419-0C0E-3F8D-4DA6A380BBF4}"/>
              </a:ext>
            </a:extLst>
          </p:cNvPr>
          <p:cNvSpPr txBox="1"/>
          <p:nvPr/>
        </p:nvSpPr>
        <p:spPr>
          <a:xfrm>
            <a:off x="1304544" y="4694287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mlp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17.8 threshold: 0.4732 F1 score: 0.5217391304347826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0.75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[[8 9] [2 6]]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0.56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0.39734952547452546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0.4632352941176471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956539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3F4AF1-9790-8EE1-A283-D9249D35F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0"/>
            <a:ext cx="10515600" cy="1325563"/>
          </a:xfrm>
        </p:spPr>
        <p:txBody>
          <a:bodyPr/>
          <a:lstStyle/>
          <a:p>
            <a:r>
              <a:rPr lang="en-GB" dirty="0"/>
              <a:t>Autoencoder 2.1</a:t>
            </a:r>
            <a:br>
              <a:rPr lang="en-GB" dirty="0"/>
            </a:br>
            <a:r>
              <a:rPr lang="en-GB" sz="2000" dirty="0" err="1"/>
              <a:t>salvato</a:t>
            </a:r>
            <a:r>
              <a:rPr lang="en-GB" sz="2000" dirty="0"/>
              <a:t> in encodereasy32second </a:t>
            </a:r>
            <a:endParaRPr lang="en-GB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9D6884D1-68C1-D3DA-DE6D-81C2C268B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376" y="4451958"/>
            <a:ext cx="7388352" cy="2095204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19DB290-676B-81C4-EAD9-73BC71596795}"/>
              </a:ext>
            </a:extLst>
          </p:cNvPr>
          <p:cNvSpPr txBox="1"/>
          <p:nvPr/>
        </p:nvSpPr>
        <p:spPr>
          <a:xfrm>
            <a:off x="7924800" y="4607320"/>
            <a:ext cx="4224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Mean SSIM: 0.09407887282518303 and Mean SSIM with mask: 0.6923751312235046 Mean Cosine </a:t>
            </a:r>
            <a:r>
              <a:rPr lang="it-IT" sz="1400" dirty="0" err="1"/>
              <a:t>Similarity</a:t>
            </a:r>
            <a:r>
              <a:rPr lang="it-IT" sz="1400" dirty="0"/>
              <a:t>: 0.5395139324001171 and Mean Cosine </a:t>
            </a:r>
            <a:r>
              <a:rPr lang="it-IT" sz="1400" dirty="0" err="1"/>
              <a:t>Similarity</a:t>
            </a:r>
            <a:r>
              <a:rPr lang="it-IT" sz="1400" dirty="0"/>
              <a:t> with mask: 0.8196072432540965 Mean MSE: 0.015491451591503032 Mean PSNR: 18.842114399048242 Mean NRMSE: 0.120588805059898 Mean Manhattan </a:t>
            </a:r>
            <a:r>
              <a:rPr lang="it-IT" sz="1400" dirty="0" err="1"/>
              <a:t>Distance</a:t>
            </a:r>
            <a:r>
              <a:rPr lang="it-IT" sz="1400" dirty="0"/>
              <a:t>: 165.25503540039062 Mean </a:t>
            </a:r>
            <a:r>
              <a:rPr lang="it-IT" sz="1400" dirty="0" err="1"/>
              <a:t>Euclidean</a:t>
            </a:r>
            <a:r>
              <a:rPr lang="it-IT" sz="1400" dirty="0"/>
              <a:t> </a:t>
            </a:r>
            <a:r>
              <a:rPr lang="it-IT" sz="1400" dirty="0" err="1"/>
              <a:t>Distance</a:t>
            </a:r>
            <a:r>
              <a:rPr lang="it-IT" sz="1400" dirty="0"/>
              <a:t>: 7.644992828369141</a:t>
            </a:r>
            <a:endParaRPr lang="en-GB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85B66FD-391D-C38F-F948-3503D04610F5}"/>
              </a:ext>
            </a:extLst>
          </p:cNvPr>
          <p:cNvSpPr txBox="1"/>
          <p:nvPr/>
        </p:nvSpPr>
        <p:spPr>
          <a:xfrm>
            <a:off x="5295901" y="50753"/>
            <a:ext cx="6096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def decoder(</a:t>
            </a:r>
            <a:r>
              <a:rPr lang="en-GB" sz="1400" dirty="0" err="1"/>
              <a:t>encoded_shape</a:t>
            </a:r>
            <a:r>
              <a:rPr lang="en-GB" sz="1400" dirty="0"/>
              <a:t>):</a:t>
            </a:r>
          </a:p>
          <a:p>
            <a:r>
              <a:rPr lang="en-GB" sz="1400" dirty="0"/>
              <a:t>    inputs = Input(shape=</a:t>
            </a:r>
            <a:r>
              <a:rPr lang="en-GB" sz="1400" dirty="0" err="1"/>
              <a:t>encoded_shape</a:t>
            </a:r>
            <a:r>
              <a:rPr lang="en-GB" sz="1400" dirty="0"/>
              <a:t>)</a:t>
            </a:r>
          </a:p>
          <a:p>
            <a:r>
              <a:rPr lang="en-GB" sz="1400" dirty="0"/>
              <a:t>    x = Dense(8 * 8 * 32, activation='</a:t>
            </a:r>
            <a:r>
              <a:rPr lang="en-GB" sz="1400" dirty="0" err="1"/>
              <a:t>relu</a:t>
            </a:r>
            <a:r>
              <a:rPr lang="en-GB" sz="1400" dirty="0"/>
              <a:t>')(inputs)</a:t>
            </a:r>
          </a:p>
          <a:p>
            <a:r>
              <a:rPr lang="en-GB" sz="1400" dirty="0"/>
              <a:t>    x = Reshape((8, 8, 32))(x)</a:t>
            </a:r>
          </a:p>
          <a:p>
            <a:r>
              <a:rPr lang="en-GB" sz="1400" dirty="0"/>
              <a:t>    </a:t>
            </a:r>
          </a:p>
          <a:p>
            <a:r>
              <a:rPr lang="en-GB" sz="1400" dirty="0"/>
              <a:t>    x = UpSampling2D((2, 2))(x)</a:t>
            </a:r>
          </a:p>
          <a:p>
            <a:r>
              <a:rPr lang="en-GB" sz="1400" dirty="0"/>
              <a:t>    x = Conv2D(32,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x = </a:t>
            </a:r>
            <a:r>
              <a:rPr lang="en-GB" sz="1400" dirty="0" err="1"/>
              <a:t>BatchNormalization</a:t>
            </a:r>
            <a:r>
              <a:rPr lang="en-GB" sz="1400" dirty="0"/>
              <a:t>()(x)</a:t>
            </a:r>
          </a:p>
          <a:p>
            <a:r>
              <a:rPr lang="en-GB" sz="1400" dirty="0"/>
              <a:t>    </a:t>
            </a:r>
          </a:p>
          <a:p>
            <a:r>
              <a:rPr lang="en-GB" sz="1400" dirty="0"/>
              <a:t>    x = UpSampling2D((2, 2))(x)</a:t>
            </a:r>
          </a:p>
          <a:p>
            <a:r>
              <a:rPr lang="en-GB" sz="1400" dirty="0"/>
              <a:t>    x = Conv2D(16,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x = </a:t>
            </a:r>
            <a:r>
              <a:rPr lang="en-GB" sz="1400" dirty="0" err="1"/>
              <a:t>BatchNormalization</a:t>
            </a:r>
            <a:r>
              <a:rPr lang="en-GB" sz="1400" dirty="0"/>
              <a:t>()(x)</a:t>
            </a:r>
          </a:p>
          <a:p>
            <a:r>
              <a:rPr lang="en-GB" sz="1400" dirty="0"/>
              <a:t>    </a:t>
            </a:r>
          </a:p>
          <a:p>
            <a:r>
              <a:rPr lang="en-GB" sz="1400" dirty="0"/>
              <a:t>    x = UpSampling2D((2, 2))(x)</a:t>
            </a:r>
          </a:p>
          <a:p>
            <a:r>
              <a:rPr lang="en-GB" sz="1400" dirty="0"/>
              <a:t>    x = Conv2D(8,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x = </a:t>
            </a:r>
            <a:r>
              <a:rPr lang="en-GB" sz="1400" dirty="0" err="1"/>
              <a:t>BatchNormalization</a:t>
            </a:r>
            <a:r>
              <a:rPr lang="en-GB" sz="1400" dirty="0"/>
              <a:t>()(x)</a:t>
            </a:r>
          </a:p>
          <a:p>
            <a:r>
              <a:rPr lang="en-GB" sz="1400" dirty="0"/>
              <a:t>    </a:t>
            </a:r>
          </a:p>
          <a:p>
            <a:r>
              <a:rPr lang="en-GB" sz="1400" dirty="0"/>
              <a:t>    decoded = Conv2D(1, (3, 3), activation='sigmoid', padding='same')(x)</a:t>
            </a:r>
          </a:p>
          <a:p>
            <a:r>
              <a:rPr lang="en-GB" sz="1400" dirty="0"/>
              <a:t>    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decoder_model</a:t>
            </a:r>
            <a:r>
              <a:rPr lang="en-GB" sz="1400" dirty="0"/>
              <a:t> = Model(inputs, decoded, name='decoder')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7B1D2B-F37D-956D-6E4B-7A246157D327}"/>
              </a:ext>
            </a:extLst>
          </p:cNvPr>
          <p:cNvSpPr txBox="1"/>
          <p:nvPr/>
        </p:nvSpPr>
        <p:spPr>
          <a:xfrm>
            <a:off x="341376" y="1166710"/>
            <a:ext cx="518769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def encoder(</a:t>
            </a:r>
            <a:r>
              <a:rPr lang="en-GB" sz="1400" dirty="0" err="1"/>
              <a:t>input_shape</a:t>
            </a:r>
            <a:r>
              <a:rPr lang="en-GB" sz="1400" dirty="0"/>
              <a:t>):</a:t>
            </a:r>
          </a:p>
          <a:p>
            <a:r>
              <a:rPr lang="en-GB" sz="1400" dirty="0"/>
              <a:t>    inputs = Input(shape=</a:t>
            </a:r>
            <a:r>
              <a:rPr lang="en-GB" sz="1400" dirty="0" err="1"/>
              <a:t>input_shape</a:t>
            </a:r>
            <a:r>
              <a:rPr lang="en-GB" sz="1400" dirty="0"/>
              <a:t>)</a:t>
            </a:r>
          </a:p>
          <a:p>
            <a:r>
              <a:rPr lang="en-GB" sz="1400" dirty="0"/>
              <a:t>    x = Conv2D(8,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padding='same')(inputs)</a:t>
            </a:r>
          </a:p>
          <a:p>
            <a:r>
              <a:rPr lang="en-GB" sz="1400" dirty="0"/>
              <a:t>    x = </a:t>
            </a:r>
            <a:r>
              <a:rPr lang="en-GB" sz="1400" dirty="0" err="1"/>
              <a:t>BatchNormalization</a:t>
            </a:r>
            <a:r>
              <a:rPr lang="en-GB" sz="1400" dirty="0"/>
              <a:t>()(x)</a:t>
            </a:r>
          </a:p>
          <a:p>
            <a:r>
              <a:rPr lang="en-GB" sz="1400" dirty="0"/>
              <a:t>    x = MaxPooling2D((2, 2), padding='same')(x)</a:t>
            </a:r>
          </a:p>
          <a:p>
            <a:r>
              <a:rPr lang="en-GB" sz="1400" dirty="0"/>
              <a:t>    x = Conv2D(16,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x = </a:t>
            </a:r>
            <a:r>
              <a:rPr lang="en-GB" sz="1400" dirty="0" err="1"/>
              <a:t>BatchNormalization</a:t>
            </a:r>
            <a:r>
              <a:rPr lang="en-GB" sz="1400" dirty="0"/>
              <a:t>()(x)</a:t>
            </a:r>
          </a:p>
          <a:p>
            <a:r>
              <a:rPr lang="en-GB" sz="1400" dirty="0"/>
              <a:t>    x = MaxPooling2D((2, 2), padding='same')(x)</a:t>
            </a:r>
          </a:p>
          <a:p>
            <a:r>
              <a:rPr lang="en-GB" sz="1400" dirty="0"/>
              <a:t>    x = GlobalAveragePooling2D()(x)</a:t>
            </a:r>
          </a:p>
          <a:p>
            <a:r>
              <a:rPr lang="en-GB" sz="1400" dirty="0"/>
              <a:t>    encoded = Dense(32, activation='</a:t>
            </a:r>
            <a:r>
              <a:rPr lang="en-GB" sz="1400" dirty="0" err="1"/>
              <a:t>relu</a:t>
            </a:r>
            <a:r>
              <a:rPr lang="en-GB" sz="1400" dirty="0"/>
              <a:t>', </a:t>
            </a:r>
            <a:r>
              <a:rPr lang="en-GB" sz="1400" dirty="0" err="1"/>
              <a:t>kernel_regularizer</a:t>
            </a:r>
            <a:r>
              <a:rPr lang="en-GB" sz="1400" dirty="0"/>
              <a:t>=l1(10e-8))(x)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encoder_model</a:t>
            </a:r>
            <a:r>
              <a:rPr lang="en-GB" sz="1400" dirty="0"/>
              <a:t> = Model(inputs, encoded, name='encoder')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encoder_model.summary</a:t>
            </a:r>
            <a:r>
              <a:rPr lang="en-GB" sz="1400" dirty="0"/>
              <a:t>()</a:t>
            </a:r>
          </a:p>
          <a:p>
            <a:r>
              <a:rPr lang="en-GB" sz="1400" dirty="0"/>
              <a:t>    return </a:t>
            </a:r>
            <a:r>
              <a:rPr lang="en-GB" sz="1400" dirty="0" err="1"/>
              <a:t>encoder_model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12005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69B1E1-F439-027C-8CB1-604ECCBF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4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074C1C-ED39-5E7A-BE48-225BF2543C18}"/>
              </a:ext>
            </a:extLst>
          </p:cNvPr>
          <p:cNvSpPr txBox="1"/>
          <p:nvPr/>
        </p:nvSpPr>
        <p:spPr>
          <a:xfrm>
            <a:off x="402336" y="1595020"/>
            <a:ext cx="60960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import </a:t>
            </a:r>
            <a:r>
              <a:rPr lang="en-GB" sz="1400" dirty="0" err="1"/>
              <a:t>tensorflow</a:t>
            </a:r>
            <a:r>
              <a:rPr lang="en-GB" sz="1400" dirty="0"/>
              <a:t> as </a:t>
            </a:r>
            <a:r>
              <a:rPr lang="en-GB" sz="1400" dirty="0" err="1"/>
              <a:t>tf</a:t>
            </a:r>
            <a:endParaRPr lang="en-GB" sz="1400" dirty="0"/>
          </a:p>
          <a:p>
            <a:r>
              <a:rPr lang="en-GB" sz="1400" dirty="0"/>
              <a:t>from </a:t>
            </a:r>
            <a:r>
              <a:rPr lang="en-GB" sz="1400" dirty="0" err="1"/>
              <a:t>tensorflow.keras.layers</a:t>
            </a:r>
            <a:r>
              <a:rPr lang="en-GB" sz="1400" dirty="0"/>
              <a:t> import Input, Conv2D, MaxPooling2D, UpSampling2D, Dense, Flatten, Reshape, GlobalAveragePooling2D, </a:t>
            </a:r>
            <a:r>
              <a:rPr lang="en-GB" sz="1400" dirty="0" err="1"/>
              <a:t>BatchNormalization</a:t>
            </a:r>
            <a:endParaRPr lang="en-GB" sz="1400" dirty="0"/>
          </a:p>
          <a:p>
            <a:r>
              <a:rPr lang="en-GB" sz="1400" dirty="0"/>
              <a:t>from </a:t>
            </a:r>
            <a:r>
              <a:rPr lang="en-GB" sz="1400" dirty="0" err="1"/>
              <a:t>tensorflow.keras.models</a:t>
            </a:r>
            <a:r>
              <a:rPr lang="en-GB" sz="1400" dirty="0"/>
              <a:t> import Model</a:t>
            </a:r>
          </a:p>
          <a:p>
            <a:r>
              <a:rPr lang="en-GB" sz="1400" dirty="0"/>
              <a:t>from </a:t>
            </a:r>
            <a:r>
              <a:rPr lang="en-GB" sz="1400" dirty="0" err="1"/>
              <a:t>tensorflow.keras.optimizers</a:t>
            </a:r>
            <a:r>
              <a:rPr lang="en-GB" sz="1400" dirty="0"/>
              <a:t> import Adam</a:t>
            </a:r>
          </a:p>
          <a:p>
            <a:r>
              <a:rPr lang="en-GB" sz="1400" dirty="0"/>
              <a:t>from </a:t>
            </a:r>
            <a:r>
              <a:rPr lang="en-GB" sz="1400" dirty="0" err="1"/>
              <a:t>tensorflow.keras.regularizers</a:t>
            </a:r>
            <a:r>
              <a:rPr lang="en-GB" sz="1400" dirty="0"/>
              <a:t> import l1</a:t>
            </a:r>
          </a:p>
          <a:p>
            <a:endParaRPr lang="en-GB" sz="1400" dirty="0"/>
          </a:p>
          <a:p>
            <a:r>
              <a:rPr lang="en-GB" sz="1400" dirty="0"/>
              <a:t>## MODELLO PIU SEMPLICE (CON MENO PARAMETRI)</a:t>
            </a:r>
          </a:p>
          <a:p>
            <a:r>
              <a:rPr lang="en-GB" sz="1400" dirty="0"/>
              <a:t>def encoder(</a:t>
            </a:r>
            <a:r>
              <a:rPr lang="en-GB" sz="1400" dirty="0" err="1"/>
              <a:t>input_shape</a:t>
            </a:r>
            <a:r>
              <a:rPr lang="en-GB" sz="1400" dirty="0"/>
              <a:t>):</a:t>
            </a:r>
          </a:p>
          <a:p>
            <a:r>
              <a:rPr lang="en-GB" sz="1400" dirty="0"/>
              <a:t>    inputs = Input(shape=</a:t>
            </a:r>
            <a:r>
              <a:rPr lang="en-GB" sz="1400" dirty="0" err="1"/>
              <a:t>input_shape</a:t>
            </a:r>
            <a:r>
              <a:rPr lang="en-GB" sz="1400" dirty="0"/>
              <a:t>)</a:t>
            </a:r>
          </a:p>
          <a:p>
            <a:r>
              <a:rPr lang="en-GB" sz="1400" dirty="0"/>
              <a:t>    x = Conv2D(8,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padding='same')(inputs)</a:t>
            </a:r>
          </a:p>
          <a:p>
            <a:r>
              <a:rPr lang="en-GB" sz="1400" dirty="0"/>
              <a:t>    x = </a:t>
            </a:r>
            <a:r>
              <a:rPr lang="en-GB" sz="1400" dirty="0" err="1"/>
              <a:t>BatchNormalization</a:t>
            </a:r>
            <a:r>
              <a:rPr lang="en-GB" sz="1400" dirty="0"/>
              <a:t>()(x)</a:t>
            </a:r>
          </a:p>
          <a:p>
            <a:r>
              <a:rPr lang="en-GB" sz="1400" dirty="0"/>
              <a:t>    x = MaxPooling2D((2, 2), padding='same')(x)</a:t>
            </a:r>
          </a:p>
          <a:p>
            <a:r>
              <a:rPr lang="en-GB" sz="1400" dirty="0"/>
              <a:t>    x = Conv2D(16,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x = </a:t>
            </a:r>
            <a:r>
              <a:rPr lang="en-GB" sz="1400" dirty="0" err="1"/>
              <a:t>BatchNormalization</a:t>
            </a:r>
            <a:r>
              <a:rPr lang="en-GB" sz="1400" dirty="0"/>
              <a:t>()(x)</a:t>
            </a:r>
          </a:p>
          <a:p>
            <a:r>
              <a:rPr lang="en-GB" sz="1400" dirty="0"/>
              <a:t>    x = MaxPooling2D((2, 2), padding='same')(x)</a:t>
            </a:r>
          </a:p>
          <a:p>
            <a:r>
              <a:rPr lang="en-GB" sz="1400" dirty="0"/>
              <a:t>    x = GlobalAveragePooling2D()(x)</a:t>
            </a:r>
          </a:p>
          <a:p>
            <a:r>
              <a:rPr lang="en-GB" sz="1400" dirty="0"/>
              <a:t>    encoded = Dense(32, activation='</a:t>
            </a:r>
            <a:r>
              <a:rPr lang="en-GB" sz="1400" dirty="0" err="1"/>
              <a:t>relu</a:t>
            </a:r>
            <a:r>
              <a:rPr lang="en-GB" sz="1400" dirty="0"/>
              <a:t>', </a:t>
            </a:r>
            <a:r>
              <a:rPr lang="en-GB" sz="1400" dirty="0" err="1"/>
              <a:t>kernel_regularizer</a:t>
            </a:r>
            <a:r>
              <a:rPr lang="en-GB" sz="1400" dirty="0"/>
              <a:t>=l1(10e-8))(x)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encoder_model</a:t>
            </a:r>
            <a:r>
              <a:rPr lang="en-GB" sz="1400" dirty="0"/>
              <a:t> = Model(inputs, encoded, name='encoder')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encoder_model.summary</a:t>
            </a:r>
            <a:r>
              <a:rPr lang="en-GB" sz="1400" dirty="0"/>
              <a:t>()</a:t>
            </a:r>
          </a:p>
          <a:p>
            <a:r>
              <a:rPr lang="en-GB" sz="1400" dirty="0"/>
              <a:t>    return </a:t>
            </a:r>
            <a:r>
              <a:rPr lang="en-GB" sz="1400" dirty="0" err="1"/>
              <a:t>encoder_model</a:t>
            </a:r>
            <a:endParaRPr lang="en-GB" sz="1400" dirty="0"/>
          </a:p>
          <a:p>
            <a:endParaRPr lang="en-GB" sz="1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EAD18CA-4D78-7AF7-CF44-99C3AAAF574F}"/>
              </a:ext>
            </a:extLst>
          </p:cNvPr>
          <p:cNvSpPr txBox="1"/>
          <p:nvPr/>
        </p:nvSpPr>
        <p:spPr>
          <a:xfrm>
            <a:off x="6096000" y="1164133"/>
            <a:ext cx="609600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def decoder(</a:t>
            </a:r>
            <a:r>
              <a:rPr lang="en-GB" sz="1400" dirty="0" err="1"/>
              <a:t>encoded_shape</a:t>
            </a:r>
            <a:r>
              <a:rPr lang="en-GB" sz="1400" dirty="0"/>
              <a:t>):</a:t>
            </a:r>
          </a:p>
          <a:p>
            <a:r>
              <a:rPr lang="en-GB" sz="1400" dirty="0"/>
              <a:t>    inputs = Input(shape=</a:t>
            </a:r>
            <a:r>
              <a:rPr lang="en-GB" sz="1400" dirty="0" err="1"/>
              <a:t>encoded_shape</a:t>
            </a:r>
            <a:r>
              <a:rPr lang="en-GB" sz="1400" dirty="0"/>
              <a:t>)</a:t>
            </a:r>
          </a:p>
          <a:p>
            <a:r>
              <a:rPr lang="en-GB" sz="1400" dirty="0"/>
              <a:t>    x = Dense(8 * 8 * 32, activation='</a:t>
            </a:r>
            <a:r>
              <a:rPr lang="en-GB" sz="1400" dirty="0" err="1"/>
              <a:t>relu</a:t>
            </a:r>
            <a:r>
              <a:rPr lang="en-GB" sz="1400" dirty="0"/>
              <a:t>')(inputs)</a:t>
            </a:r>
          </a:p>
          <a:p>
            <a:r>
              <a:rPr lang="en-GB" sz="1400" dirty="0"/>
              <a:t>    x = Reshape((8, 8, 32))(x)</a:t>
            </a:r>
          </a:p>
          <a:p>
            <a:r>
              <a:rPr lang="en-GB" sz="1400" dirty="0"/>
              <a:t>    </a:t>
            </a:r>
          </a:p>
          <a:p>
            <a:r>
              <a:rPr lang="en-GB" sz="1400" dirty="0"/>
              <a:t>    x = UpSampling2D((2, 2))(x)</a:t>
            </a:r>
          </a:p>
          <a:p>
            <a:r>
              <a:rPr lang="en-GB" sz="1400" dirty="0"/>
              <a:t>    x = Conv2D(32,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x = </a:t>
            </a:r>
            <a:r>
              <a:rPr lang="en-GB" sz="1400" dirty="0" err="1"/>
              <a:t>BatchNormalization</a:t>
            </a:r>
            <a:r>
              <a:rPr lang="en-GB" sz="1400" dirty="0"/>
              <a:t>()(x)</a:t>
            </a:r>
          </a:p>
          <a:p>
            <a:r>
              <a:rPr lang="en-GB" sz="1400" dirty="0"/>
              <a:t>    </a:t>
            </a:r>
          </a:p>
          <a:p>
            <a:r>
              <a:rPr lang="en-GB" sz="1400" dirty="0"/>
              <a:t>    x = UpSampling2D((2, 2))(x)</a:t>
            </a:r>
          </a:p>
          <a:p>
            <a:r>
              <a:rPr lang="en-GB" sz="1400" dirty="0"/>
              <a:t>    x = Conv2D(16,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x = </a:t>
            </a:r>
            <a:r>
              <a:rPr lang="en-GB" sz="1400" dirty="0" err="1"/>
              <a:t>BatchNormalization</a:t>
            </a:r>
            <a:r>
              <a:rPr lang="en-GB" sz="1400" dirty="0"/>
              <a:t>()(x)</a:t>
            </a:r>
          </a:p>
          <a:p>
            <a:r>
              <a:rPr lang="en-GB" sz="1400" dirty="0"/>
              <a:t>    </a:t>
            </a:r>
          </a:p>
          <a:p>
            <a:r>
              <a:rPr lang="en-GB" sz="1400" dirty="0"/>
              <a:t>    x = UpSampling2D((2, 2))(x)</a:t>
            </a:r>
          </a:p>
          <a:p>
            <a:r>
              <a:rPr lang="en-GB" sz="1400" dirty="0"/>
              <a:t>    x = Conv2D(8,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x = </a:t>
            </a:r>
            <a:r>
              <a:rPr lang="en-GB" sz="1400" dirty="0" err="1"/>
              <a:t>BatchNormalization</a:t>
            </a:r>
            <a:r>
              <a:rPr lang="en-GB" sz="1400" dirty="0"/>
              <a:t>()(x)</a:t>
            </a:r>
          </a:p>
          <a:p>
            <a:r>
              <a:rPr lang="en-GB" sz="1400" dirty="0"/>
              <a:t>    </a:t>
            </a:r>
          </a:p>
          <a:p>
            <a:r>
              <a:rPr lang="en-GB" sz="1400" dirty="0"/>
              <a:t>    decoded = Conv2D(1, (3, 3), activation='sigmoid', padding='same')(x)</a:t>
            </a:r>
          </a:p>
          <a:p>
            <a:r>
              <a:rPr lang="en-GB" sz="1400" dirty="0"/>
              <a:t>    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decoder_model</a:t>
            </a:r>
            <a:r>
              <a:rPr lang="en-GB" sz="1400" dirty="0"/>
              <a:t> = Model(inputs, decoded, name='decoder')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decoder_model.summary</a:t>
            </a:r>
            <a:r>
              <a:rPr lang="en-GB" sz="1400" dirty="0"/>
              <a:t>()</a:t>
            </a:r>
          </a:p>
          <a:p>
            <a:r>
              <a:rPr lang="en-GB" sz="1400" dirty="0"/>
              <a:t>    return </a:t>
            </a:r>
            <a:r>
              <a:rPr lang="en-GB" sz="1400" dirty="0" err="1"/>
              <a:t>decoder_model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 err="1"/>
              <a:t>autoencoder_model.compile</a:t>
            </a:r>
            <a:r>
              <a:rPr lang="en-GB" sz="1400" dirty="0"/>
              <a:t>(optimizer=</a:t>
            </a:r>
            <a:r>
              <a:rPr lang="en-GB" sz="1400" dirty="0" err="1"/>
              <a:t>AdamW</a:t>
            </a:r>
            <a:r>
              <a:rPr lang="en-GB" sz="1400" dirty="0"/>
              <a:t>(</a:t>
            </a:r>
            <a:r>
              <a:rPr lang="en-GB" sz="1400" dirty="0" err="1"/>
              <a:t>learning_rate</a:t>
            </a:r>
            <a:r>
              <a:rPr lang="en-GB" sz="1400" dirty="0"/>
              <a:t>=</a:t>
            </a:r>
            <a:r>
              <a:rPr lang="en-GB" sz="1400" dirty="0" err="1"/>
              <a:t>learning_rate</a:t>
            </a:r>
            <a:r>
              <a:rPr lang="en-GB" sz="1400" dirty="0"/>
              <a:t>), loss='</a:t>
            </a:r>
            <a:r>
              <a:rPr lang="en-GB" sz="1400" dirty="0" err="1"/>
              <a:t>binary_crossentropy</a:t>
            </a:r>
            <a:r>
              <a:rPr lang="en-GB" sz="1400" dirty="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3548027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5553CB-F918-820C-E8CD-4EA6E93EF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8BE975DA-94D2-DAE7-670A-DD6D8F96E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0" y="97316"/>
            <a:ext cx="4550664" cy="2907985"/>
          </a:xfrm>
        </p:spPr>
      </p:pic>
      <p:pic>
        <p:nvPicPr>
          <p:cNvPr id="10" name="Segnaposto contenuto 6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1D4DFB54-B5EF-2C70-89CF-4615B3DDA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4" t="25290" r="64009"/>
          <a:stretch/>
        </p:blipFill>
        <p:spPr>
          <a:xfrm>
            <a:off x="256032" y="0"/>
            <a:ext cx="4828032" cy="719189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DB51F39-BD9F-2309-46DF-C4107E639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664" y="3173204"/>
            <a:ext cx="6071616" cy="172180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6593D46-9DE1-7F42-CDCA-55E2A8944648}"/>
              </a:ext>
            </a:extLst>
          </p:cNvPr>
          <p:cNvSpPr txBox="1"/>
          <p:nvPr/>
        </p:nvSpPr>
        <p:spPr>
          <a:xfrm>
            <a:off x="5486400" y="5107880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Mean SSIM: 0.4603666666836401 and Mean SSIM with mask: 0.9275225003809517 Mean Cosine </a:t>
            </a:r>
            <a:r>
              <a:rPr lang="it-IT" sz="1400" dirty="0" err="1"/>
              <a:t>Similarity</a:t>
            </a:r>
            <a:r>
              <a:rPr lang="it-IT" sz="1400" dirty="0"/>
              <a:t>: 0.8736893393510092 and Mean Cosine </a:t>
            </a:r>
            <a:r>
              <a:rPr lang="it-IT" sz="1400" dirty="0" err="1"/>
              <a:t>Similarity</a:t>
            </a:r>
            <a:r>
              <a:rPr lang="it-IT" sz="1400" dirty="0"/>
              <a:t> with mask: 0.9153537669194579 Mean MSE: 0.004948279824774292 Mean PSNR: 23.881423988106267 Mean NRMSE: 0.06780633229153517 Mean Manhattan </a:t>
            </a:r>
            <a:r>
              <a:rPr lang="it-IT" sz="1400" dirty="0" err="1"/>
              <a:t>Distance</a:t>
            </a:r>
            <a:r>
              <a:rPr lang="it-IT" sz="1400" dirty="0"/>
              <a:t>: 62.82537841796875 Mean </a:t>
            </a:r>
            <a:r>
              <a:rPr lang="it-IT" sz="1400" dirty="0" err="1"/>
              <a:t>Euclidean</a:t>
            </a:r>
            <a:r>
              <a:rPr lang="it-IT" sz="1400" dirty="0"/>
              <a:t> </a:t>
            </a:r>
            <a:r>
              <a:rPr lang="it-IT" sz="1400" dirty="0" err="1"/>
              <a:t>Distance</a:t>
            </a:r>
            <a:r>
              <a:rPr lang="it-IT" sz="1400" dirty="0"/>
              <a:t>: 4.294457912445068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264377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AF794C-313B-0D67-7FD7-CE17CF6F6D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1 </a:t>
            </a:r>
            <a:r>
              <a:rPr lang="en-GB" dirty="0" err="1"/>
              <a:t>Risultati</a:t>
            </a:r>
            <a:r>
              <a:rPr lang="en-GB" dirty="0"/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14E4C0D-8697-4C57-619A-210A2F42F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Ottenuti</a:t>
            </a:r>
            <a:r>
              <a:rPr lang="en-GB" dirty="0"/>
              <a:t> con stratified </a:t>
            </a:r>
            <a:r>
              <a:rPr lang="en-GB" dirty="0" err="1"/>
              <a:t>kfold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test size = 0.2</a:t>
            </a:r>
            <a:br>
              <a:rPr lang="en-GB" dirty="0"/>
            </a:br>
            <a:r>
              <a:rPr lang="en-GB" dirty="0" err="1"/>
              <a:t>allenando</a:t>
            </a:r>
            <a:r>
              <a:rPr lang="en-GB" dirty="0"/>
              <a:t> il </a:t>
            </a:r>
            <a:r>
              <a:rPr lang="en-GB" dirty="0" err="1"/>
              <a:t>classificatore</a:t>
            </a:r>
            <a:r>
              <a:rPr lang="en-GB" dirty="0"/>
              <a:t> per il test con la best threshold </a:t>
            </a:r>
            <a:r>
              <a:rPr lang="en-GB" dirty="0" err="1"/>
              <a:t>trovata</a:t>
            </a:r>
            <a:r>
              <a:rPr lang="en-GB" dirty="0"/>
              <a:t> per </a:t>
            </a:r>
            <a:r>
              <a:rPr lang="en-GB" dirty="0" err="1"/>
              <a:t>ogni</a:t>
            </a:r>
            <a:r>
              <a:rPr lang="en-GB" dirty="0"/>
              <a:t> fold e poi </a:t>
            </a:r>
            <a:r>
              <a:rPr lang="en-GB" dirty="0" err="1"/>
              <a:t>fatta</a:t>
            </a:r>
            <a:r>
              <a:rPr lang="en-GB" dirty="0"/>
              <a:t> la media di </a:t>
            </a:r>
            <a:r>
              <a:rPr lang="en-GB" dirty="0" err="1"/>
              <a:t>queste</a:t>
            </a:r>
            <a:r>
              <a:rPr lang="en-GB" dirty="0"/>
              <a:t> e </a:t>
            </a:r>
            <a:r>
              <a:rPr lang="en-GB" dirty="0" err="1"/>
              <a:t>allenata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tutto</a:t>
            </a:r>
            <a:r>
              <a:rPr lang="en-GB" dirty="0"/>
              <a:t> il set di train</a:t>
            </a:r>
          </a:p>
        </p:txBody>
      </p:sp>
    </p:spTree>
    <p:extLst>
      <p:ext uri="{BB962C8B-B14F-4D97-AF65-F5344CB8AC3E}">
        <p14:creationId xmlns:p14="http://schemas.microsoft.com/office/powerpoint/2010/main" val="2548504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08C272-5910-67D6-18A0-C65746249E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7F24DF5-DFF4-B245-9E58-9E68489DAD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247503E-3FA3-0C40-0468-99D0FF26A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1460501"/>
            <a:ext cx="5257800" cy="4191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9060E4C-62CA-6C35-A3D1-656723058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414463"/>
            <a:ext cx="53213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99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774029-7120-06C2-5888-EFA1CF3BC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116CEC4-D9FF-FF53-4264-52A1BD29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" y="1352550"/>
            <a:ext cx="5588000" cy="41529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4EAC812-8CE3-6577-EA6E-31509461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52550"/>
            <a:ext cx="56769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43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F400F5F8-61BB-706A-51E2-515D9EF0A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302" y="593123"/>
            <a:ext cx="5976552" cy="3126261"/>
          </a:xfrm>
        </p:spPr>
        <p:txBody>
          <a:bodyPr>
            <a:normAutofit/>
          </a:bodyPr>
          <a:lstStyle/>
          <a:p>
            <a:r>
              <a:rPr lang="it-IT" sz="1400" dirty="0"/>
              <a:t>Mean SSIM: 0.584817948322206 and Mean SSIM with mask: 0.945132102357646</a:t>
            </a:r>
          </a:p>
          <a:p>
            <a:r>
              <a:rPr lang="it-IT" sz="1400" dirty="0"/>
              <a:t>Mean Cosine </a:t>
            </a:r>
            <a:r>
              <a:rPr lang="it-IT" sz="1400" dirty="0" err="1"/>
              <a:t>Similarity</a:t>
            </a:r>
            <a:r>
              <a:rPr lang="it-IT" sz="1400" dirty="0"/>
              <a:t>: 0.9069598973957775 and Mean Cosine </a:t>
            </a:r>
            <a:r>
              <a:rPr lang="it-IT" sz="1400" dirty="0" err="1"/>
              <a:t>Similarity</a:t>
            </a:r>
            <a:r>
              <a:rPr lang="it-IT" sz="1400" dirty="0"/>
              <a:t> with mask: 0.9386798065703272</a:t>
            </a:r>
          </a:p>
          <a:p>
            <a:r>
              <a:rPr lang="it-IT" sz="1400" dirty="0"/>
              <a:t>Mean MSE: 0.003728248652865048</a:t>
            </a:r>
          </a:p>
          <a:p>
            <a:r>
              <a:rPr lang="it-IT" sz="1400" dirty="0"/>
              <a:t>Mean PSNR: 25.216685043802304</a:t>
            </a:r>
          </a:p>
          <a:p>
            <a:r>
              <a:rPr lang="it-IT" sz="1400" dirty="0"/>
              <a:t>Mean NRMSE: 0.05855753335974087</a:t>
            </a:r>
          </a:p>
          <a:p>
            <a:r>
              <a:rPr lang="it-IT" sz="1400" dirty="0"/>
              <a:t>Mean Manhattan </a:t>
            </a:r>
            <a:r>
              <a:rPr lang="it-IT" sz="1400" dirty="0" err="1"/>
              <a:t>Distance</a:t>
            </a:r>
            <a:r>
              <a:rPr lang="it-IT" sz="1400" dirty="0"/>
              <a:t>: 49.28105926513672</a:t>
            </a:r>
          </a:p>
          <a:p>
            <a:r>
              <a:rPr lang="it-IT" sz="1400" dirty="0"/>
              <a:t>Mean </a:t>
            </a:r>
            <a:r>
              <a:rPr lang="it-IT" sz="1400" dirty="0" err="1"/>
              <a:t>Euclidean</a:t>
            </a:r>
            <a:r>
              <a:rPr lang="it-IT" sz="1400" dirty="0"/>
              <a:t> </a:t>
            </a:r>
            <a:r>
              <a:rPr lang="it-IT" sz="1400" dirty="0" err="1"/>
              <a:t>Distance</a:t>
            </a:r>
            <a:r>
              <a:rPr lang="it-IT" sz="1400" dirty="0"/>
              <a:t>: 3.7072818279266357</a:t>
            </a:r>
          </a:p>
          <a:p>
            <a:r>
              <a:rPr lang="it-IT" sz="1800" dirty="0"/>
              <a:t>For the </a:t>
            </a:r>
            <a:r>
              <a:rPr lang="it-IT" sz="1800" dirty="0" err="1"/>
              <a:t>autoncoder</a:t>
            </a:r>
            <a:r>
              <a:rPr lang="it-IT" sz="1800" dirty="0"/>
              <a:t> of 64 features</a:t>
            </a:r>
            <a:endParaRPr lang="en-GB" sz="1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5CC7FE7-3FD6-603E-6FF5-6B5883299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651190"/>
            <a:ext cx="7772400" cy="220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08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AE9DB-D977-4E2E-4C41-FB5A2A2EF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1E7658-223E-69D2-1BB4-B742F7B07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6BBA56C-25A5-1786-CAFA-FDBBCCA0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352550"/>
            <a:ext cx="5384800" cy="41529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E15C7E6-1906-04F9-0AD0-B07EFE906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352550"/>
            <a:ext cx="54483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62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E79314-4757-3695-DD00-D1CC5DE7A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142" y="140294"/>
            <a:ext cx="10515600" cy="1325563"/>
          </a:xfrm>
        </p:spPr>
        <p:txBody>
          <a:bodyPr>
            <a:noAutofit/>
          </a:bodyPr>
          <a:lstStyle/>
          <a:p>
            <a:r>
              <a:rPr lang="en-GB" sz="2400" dirty="0"/>
              <a:t>Ora per </a:t>
            </a:r>
            <a:r>
              <a:rPr lang="en-GB" sz="2400" dirty="0" err="1"/>
              <a:t>trovare</a:t>
            </a:r>
            <a:r>
              <a:rPr lang="en-GB" sz="2400" dirty="0"/>
              <a:t>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risultati</a:t>
            </a:r>
            <a:r>
              <a:rPr lang="en-GB" sz="2400" dirty="0"/>
              <a:t> </a:t>
            </a:r>
            <a:r>
              <a:rPr lang="en-GB" sz="2400" dirty="0" err="1"/>
              <a:t>migliori</a:t>
            </a:r>
            <a:r>
              <a:rPr lang="en-GB" sz="2400" dirty="0"/>
              <a:t> </a:t>
            </a:r>
            <a:r>
              <a:rPr lang="en-GB" sz="2400" dirty="0" err="1"/>
              <a:t>prendo</a:t>
            </a:r>
            <a:r>
              <a:rPr lang="en-GB" sz="2400" dirty="0"/>
              <a:t> per il </a:t>
            </a:r>
            <a:r>
              <a:rPr lang="en-GB" sz="2400" dirty="0" err="1"/>
              <a:t>caso</a:t>
            </a:r>
            <a:r>
              <a:rPr lang="en-GB" sz="2400" dirty="0"/>
              <a:t> </a:t>
            </a:r>
            <a:r>
              <a:rPr lang="en-GB" sz="2400" dirty="0" err="1"/>
              <a:t>migliore</a:t>
            </a:r>
            <a:r>
              <a:rPr lang="en-GB" sz="2400" dirty="0"/>
              <a:t> di </a:t>
            </a:r>
            <a:r>
              <a:rPr lang="en-GB" sz="2400" dirty="0" err="1"/>
              <a:t>ogni</a:t>
            </a:r>
            <a:r>
              <a:rPr lang="en-GB" sz="2400" dirty="0"/>
              <a:t> fold il </a:t>
            </a:r>
            <a:r>
              <a:rPr lang="en-GB" sz="2400" dirty="0" err="1"/>
              <a:t>miglior</a:t>
            </a:r>
            <a:r>
              <a:rPr lang="en-GB" sz="2400" dirty="0"/>
              <a:t> alpha e </a:t>
            </a:r>
            <a:r>
              <a:rPr lang="en-GB" sz="2400" dirty="0" err="1"/>
              <a:t>num</a:t>
            </a:r>
            <a:r>
              <a:rPr lang="en-GB" sz="2400" dirty="0"/>
              <a:t> features e </a:t>
            </a:r>
            <a:r>
              <a:rPr lang="en-GB" sz="2400" dirty="0" err="1"/>
              <a:t>faccio</a:t>
            </a:r>
            <a:r>
              <a:rPr lang="en-GB" sz="2400" dirty="0"/>
              <a:t> la media, poi </a:t>
            </a:r>
            <a:r>
              <a:rPr lang="en-GB" sz="2400" dirty="0" err="1"/>
              <a:t>alleno</a:t>
            </a:r>
            <a:r>
              <a:rPr lang="en-GB" sz="2400" dirty="0"/>
              <a:t> il </a:t>
            </a:r>
            <a:r>
              <a:rPr lang="en-GB" sz="2400" dirty="0" err="1"/>
              <a:t>classificatore</a:t>
            </a:r>
            <a:r>
              <a:rPr lang="en-GB" sz="2400" dirty="0"/>
              <a:t> con </a:t>
            </a:r>
            <a:r>
              <a:rPr lang="en-GB" sz="2400" dirty="0" err="1"/>
              <a:t>quei</a:t>
            </a:r>
            <a:r>
              <a:rPr lang="en-GB" sz="2400" dirty="0"/>
              <a:t> </a:t>
            </a:r>
            <a:r>
              <a:rPr lang="en-GB" sz="2400" dirty="0" err="1"/>
              <a:t>parametri</a:t>
            </a:r>
            <a:r>
              <a:rPr lang="en-GB" sz="2400" dirty="0"/>
              <a:t> (</a:t>
            </a:r>
            <a:r>
              <a:rPr lang="en-GB" sz="2400" dirty="0" err="1"/>
              <a:t>best_threshold</a:t>
            </a:r>
            <a:r>
              <a:rPr lang="en-GB" sz="2400" dirty="0"/>
              <a:t> </a:t>
            </a:r>
            <a:r>
              <a:rPr lang="en-GB" sz="2400" dirty="0" err="1"/>
              <a:t>uguale</a:t>
            </a:r>
            <a:r>
              <a:rPr lang="en-GB" sz="2400" dirty="0"/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A13D0A-46B4-0618-1953-BA7A4AF18813}"/>
              </a:ext>
            </a:extLst>
          </p:cNvPr>
          <p:cNvSpPr txBox="1"/>
          <p:nvPr/>
        </p:nvSpPr>
        <p:spPr>
          <a:xfrm>
            <a:off x="148281" y="1364472"/>
            <a:ext cx="609805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</a:t>
            </a:r>
            <a:r>
              <a:rPr lang="it-IT" sz="1600" b="1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lasso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endParaRPr lang="it-IT" sz="1600" b="0" i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alpha: 0.002589473684210526 </a:t>
            </a:r>
          </a:p>
          <a:p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threshold: 0.33019999999999994 </a:t>
            </a:r>
          </a:p>
          <a:p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F1 score: 0.5333333333333333 </a:t>
            </a:r>
          </a:p>
          <a:p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0.36363636363636365 </a:t>
            </a:r>
          </a:p>
          <a:p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1.0 </a:t>
            </a:r>
          </a:p>
          <a:p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[[ 3 14] [</a:t>
            </a:r>
          </a:p>
          <a:p>
            <a:r>
              <a:rPr lang="it-IT" sz="1600" dirty="0">
                <a:solidFill>
                  <a:srgbClr val="000000"/>
                </a:solidFill>
                <a:latin typeface="Menlo" panose="020B0609030804020204" pitchFamily="49" charset="0"/>
              </a:rPr>
              <a:t>		       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0 8]] </a:t>
            </a:r>
          </a:p>
          <a:p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0.44 </a:t>
            </a:r>
          </a:p>
          <a:p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0.28254502259436465 </a:t>
            </a:r>
          </a:p>
          <a:p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0.38602941176470595</a:t>
            </a:r>
            <a:endParaRPr lang="en-GB" sz="16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4E35A2E-8EF4-CC04-0000-FBCD2F6A1963}"/>
              </a:ext>
            </a:extLst>
          </p:cNvPr>
          <p:cNvSpPr txBox="1"/>
          <p:nvPr/>
        </p:nvSpPr>
        <p:spPr>
          <a:xfrm>
            <a:off x="6147486" y="1487699"/>
            <a:ext cx="609805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</a:t>
            </a:r>
            <a:r>
              <a:rPr lang="it-IT" sz="1600" b="1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Features: 13.4 </a:t>
            </a:r>
          </a:p>
          <a:p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threshold: 0.44000000000000006</a:t>
            </a:r>
          </a:p>
          <a:p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F1 score: 0.2222222222222222 </a:t>
            </a:r>
          </a:p>
          <a:p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0.2 </a:t>
            </a:r>
          </a:p>
          <a:p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0.25 </a:t>
            </a:r>
          </a:p>
          <a:p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[[9 8] </a:t>
            </a:r>
          </a:p>
          <a:p>
            <a:r>
              <a:rPr lang="it-IT" sz="1600" dirty="0">
                <a:solidFill>
                  <a:srgbClr val="000000"/>
                </a:solidFill>
                <a:latin typeface="Menlo" panose="020B0609030804020204" pitchFamily="49" charset="0"/>
              </a:rPr>
              <a:t>		     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[6 2]] </a:t>
            </a:r>
          </a:p>
          <a:p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0.44 </a:t>
            </a:r>
          </a:p>
          <a:p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0.3278856572013037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0.4632352941176471</a:t>
            </a:r>
            <a:endParaRPr lang="en-GB" sz="16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4FA2237-D032-825C-4674-D37C7F78BD56}"/>
              </a:ext>
            </a:extLst>
          </p:cNvPr>
          <p:cNvSpPr txBox="1"/>
          <p:nvPr/>
        </p:nvSpPr>
        <p:spPr>
          <a:xfrm>
            <a:off x="444842" y="4795897"/>
            <a:ext cx="1140528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</a:t>
            </a:r>
            <a:r>
              <a:rPr lang="it-IT" sz="1600" b="1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Features: 12.2    threshold: 0.42400000000000004 </a:t>
            </a:r>
          </a:p>
          <a:p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F1 score: 0.3157894736842105 </a:t>
            </a:r>
            <a:r>
              <a:rPr lang="it-IT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0.2727272727272727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0.375 </a:t>
            </a:r>
          </a:p>
          <a:p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[[9 8] </a:t>
            </a:r>
          </a:p>
          <a:p>
            <a:r>
              <a:rPr lang="it-IT" sz="1600" dirty="0">
                <a:solidFill>
                  <a:srgbClr val="000000"/>
                </a:solidFill>
                <a:latin typeface="Menlo" panose="020B0609030804020204" pitchFamily="49" charset="0"/>
              </a:rPr>
              <a:t>		     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[5 3]] </a:t>
            </a:r>
          </a:p>
          <a:p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0.48 </a:t>
            </a:r>
          </a:p>
          <a:p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0.3142314659977703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0.4632352941176471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10694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BC1BEB-AD81-6D01-E4BC-3A881599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with logistic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973314-0585-05B7-7C7D-EAA497293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2313ABF-94C1-0FE0-EC0E-A402A14C0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175" y="1352550"/>
            <a:ext cx="5181600" cy="41529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FFF0128-1288-D338-F69F-49722DFA4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1487487"/>
            <a:ext cx="52578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21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C70C36-05D7-2AD6-E1F7-4E3D775C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6FEE35-BE50-B3F0-B600-9502235C5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E850E80-4A35-C613-2F33-D8A91FA31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1333500"/>
            <a:ext cx="5181600" cy="4191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A2D7469-CE7D-F3B4-4C04-7B96FBAE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3500"/>
            <a:ext cx="5257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88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5464C1-97B0-B3C9-1E83-8035BF1F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6EC2FD-28B6-D94B-998B-9A435D458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C8B7921-897D-AD94-65DC-C8D699AA6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25" y="1352550"/>
            <a:ext cx="5181600" cy="41529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DA18ED9-AD55-2C7A-6D0F-978FFBE98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352550"/>
            <a:ext cx="5181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19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1D2A00A6-39E0-4EA0-EB81-13A74FD436EC}"/>
              </a:ext>
            </a:extLst>
          </p:cNvPr>
          <p:cNvSpPr txBox="1"/>
          <p:nvPr/>
        </p:nvSpPr>
        <p:spPr>
          <a:xfrm>
            <a:off x="208327" y="267893"/>
            <a:ext cx="96647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8.8 threshold: 0.47519999999999996 F1 score: 0.36363636363636365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0.2857142857142857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[[ 7 10] [ 4 4]]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0.44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0.28645632510764085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0.40441176470588236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39E7DB9-92B4-C8CD-0450-28F8EC9FEF35}"/>
              </a:ext>
            </a:extLst>
          </p:cNvPr>
          <p:cNvSpPr txBox="1"/>
          <p:nvPr/>
        </p:nvSpPr>
        <p:spPr>
          <a:xfrm>
            <a:off x="208326" y="2022219"/>
            <a:ext cx="100477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lasso and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alpha: 0.0030947368421052634 threshold: 0.4772 F1 score: 0.36363636363636365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0.2857142857142857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[[ 7 10] [ 4 4]]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0.44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0.3938842886652989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0.5073529411764706</a:t>
            </a:r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9BBC179-BACB-09A0-E720-B0D7CE59EF37}"/>
              </a:ext>
            </a:extLst>
          </p:cNvPr>
          <p:cNvSpPr txBox="1"/>
          <p:nvPr/>
        </p:nvSpPr>
        <p:spPr>
          <a:xfrm>
            <a:off x="208326" y="3727785"/>
            <a:ext cx="100477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11.0 threshold: 0.472 F1 score: 0.36363636363636365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0.2857142857142857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[[ 7 10] [ 4 4]]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0.44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0.28645632510764085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0.40441176470588236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662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E22586-FA64-CA51-BF3E-95E61A7BE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with MLP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C89F742-2EE2-25DC-2C84-768033430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351" y="1690688"/>
            <a:ext cx="5181600" cy="41529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31EC055-FAAA-1164-3603-D37B12CE7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90688"/>
            <a:ext cx="5181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58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CA1667-5EC4-BFB8-3277-5E59F81F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A6380C-3E91-6FBC-0AD6-D08E6DB38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D9B66A2-BF0B-8AEC-C1BF-BE7096B39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816" y="1333500"/>
            <a:ext cx="5181600" cy="4191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D42E85F-3E0F-B90A-C2D5-C71D5FC04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16" y="1432354"/>
            <a:ext cx="5181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6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2C8659-7EDA-0696-DB8A-2BA37C3B8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F88B40-13C0-D06E-D8B8-500AF8D38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6B0C8F2-D5BB-9C70-2DB7-CE76530D3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18" y="1487487"/>
            <a:ext cx="5181600" cy="41529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B665276-C0CE-41BB-E195-6DA87CD67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87487"/>
            <a:ext cx="5181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11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C145E6-39CF-41E1-CCAF-92B5F3A93013}"/>
              </a:ext>
            </a:extLst>
          </p:cNvPr>
          <p:cNvSpPr txBox="1"/>
          <p:nvPr/>
        </p:nvSpPr>
        <p:spPr>
          <a:xfrm>
            <a:off x="169906" y="304963"/>
            <a:ext cx="96907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mlp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13.4 threshold: 0.42960000000000004 F1 score: 0.35294117647058826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0.3333333333333333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0.375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[[11 6] [ 5 3]]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0.56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0.3347204561649221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0.5073529411764706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ABAA13-D5F1-73AD-1FD2-66B5566331C4}"/>
              </a:ext>
            </a:extLst>
          </p:cNvPr>
          <p:cNvSpPr txBox="1"/>
          <p:nvPr/>
        </p:nvSpPr>
        <p:spPr>
          <a:xfrm>
            <a:off x="169905" y="2367952"/>
            <a:ext cx="99626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lasso and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mlp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alpha: 0.0034736842105263155 threshold: 0.421 F1 score: 0.4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0.29411764705882354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0.625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[[ 5 12] [ 3 5]]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0.2961528534338636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0.4338235294117647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EDDE172-AE17-0C8C-D4B3-12001F751351}"/>
              </a:ext>
            </a:extLst>
          </p:cNvPr>
          <p:cNvSpPr txBox="1"/>
          <p:nvPr/>
        </p:nvSpPr>
        <p:spPr>
          <a:xfrm>
            <a:off x="169905" y="4162522"/>
            <a:ext cx="100862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mlp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13.0 threshold: 0.3946 F1 score: 0.48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0.35294117647058826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0.75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[[ 6 11] [ 2 6]]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0.48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0.28909890311786596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0.4117647058823529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998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00518E-FA33-0930-AD81-72E3FAC602A6}"/>
              </a:ext>
            </a:extLst>
          </p:cNvPr>
          <p:cNvSpPr txBox="1"/>
          <p:nvPr/>
        </p:nvSpPr>
        <p:spPr>
          <a:xfrm>
            <a:off x="643128" y="446965"/>
            <a:ext cx="107807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Mean SSIM: 0.5858644836265667 and Mean SSIM with mask: 0.9452289090498508 Mean Cosine </a:t>
            </a:r>
            <a:r>
              <a:rPr lang="it-IT" dirty="0" err="1"/>
              <a:t>Similarity</a:t>
            </a:r>
            <a:r>
              <a:rPr lang="it-IT" dirty="0"/>
              <a:t>: 0.9072279712565322 and Mean Cosine </a:t>
            </a:r>
            <a:r>
              <a:rPr lang="it-IT" dirty="0" err="1"/>
              <a:t>Similarity</a:t>
            </a:r>
            <a:r>
              <a:rPr lang="it-IT" dirty="0"/>
              <a:t> with mask: 0.9390132707567338 </a:t>
            </a:r>
          </a:p>
          <a:p>
            <a:endParaRPr lang="it-IT" dirty="0"/>
          </a:p>
          <a:p>
            <a:r>
              <a:rPr lang="it-IT" dirty="0"/>
              <a:t>Mean MSE: 0.0037225481272313036 Mean PSNR: 25.228558582668406 Mean NRMSE: 0.058491410872306186 Mean Manhattan </a:t>
            </a:r>
            <a:r>
              <a:rPr lang="it-IT" dirty="0" err="1"/>
              <a:t>Distance</a:t>
            </a:r>
            <a:r>
              <a:rPr lang="it-IT" dirty="0"/>
              <a:t>: 48.99696350097656 Mean </a:t>
            </a:r>
            <a:r>
              <a:rPr lang="it-IT" dirty="0" err="1"/>
              <a:t>Euclidean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: 3.7034523487091064</a:t>
            </a:r>
          </a:p>
          <a:p>
            <a:endParaRPr lang="it-IT" dirty="0"/>
          </a:p>
          <a:p>
            <a:endParaRPr lang="it-IT" dirty="0"/>
          </a:p>
          <a:p>
            <a:r>
              <a:rPr lang="it-IT" sz="1800" dirty="0"/>
              <a:t>For the </a:t>
            </a:r>
            <a:r>
              <a:rPr lang="it-IT" sz="1800" dirty="0" err="1"/>
              <a:t>autoncoder</a:t>
            </a:r>
            <a:r>
              <a:rPr lang="it-IT" sz="1800" dirty="0"/>
              <a:t> of 128 features</a:t>
            </a:r>
            <a:endParaRPr lang="en-GB" sz="1800" dirty="0"/>
          </a:p>
          <a:p>
            <a:endParaRPr lang="it-IT" dirty="0"/>
          </a:p>
          <a:p>
            <a:endParaRPr lang="it-IT" dirty="0"/>
          </a:p>
          <a:p>
            <a:endParaRPr lang="en-GB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76F96848-B6FF-0246-2314-49F497B07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128" y="3429000"/>
            <a:ext cx="10515600" cy="2982035"/>
          </a:xfrm>
        </p:spPr>
      </p:pic>
    </p:spTree>
    <p:extLst>
      <p:ext uri="{BB962C8B-B14F-4D97-AF65-F5344CB8AC3E}">
        <p14:creationId xmlns:p14="http://schemas.microsoft.com/office/powerpoint/2010/main" val="3669543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75EFD1-060B-BC54-3A88-A5C75F0F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with </a:t>
            </a:r>
            <a:r>
              <a:rPr lang="en-GB" dirty="0" err="1"/>
              <a:t>svm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56E1445-F96F-C1A6-F67F-F797D83BA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4F8CCA4-C5BC-5509-870F-5FB802323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611" y="1688307"/>
            <a:ext cx="5181600" cy="41529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A7BAA51-AFB7-C824-0BB1-E3B9E61FC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11" y="1688307"/>
            <a:ext cx="5181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49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1F20AA-6324-F24B-D10D-F5A53FEE1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CCE425-EEEC-88D5-45AC-7BB27F675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713C864-9656-A56F-8E09-E0CA45C6E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919" y="1442501"/>
            <a:ext cx="5181600" cy="4191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105C02E-1718-EA0D-6E62-995350AE2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89" y="1468437"/>
            <a:ext cx="5181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4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CEB5F3-69AA-F06B-4B34-F24F0529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A36767-C076-8826-038A-9E6C86333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E827ED8-DD90-D9E3-4A28-05F2E771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441" y="1587328"/>
            <a:ext cx="5181600" cy="41529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343E119-AC8B-ACBF-6262-57DF82462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41" y="1587328"/>
            <a:ext cx="5181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82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989EBC-09D0-AA6A-EC6C-ED2751AF6DA2}"/>
              </a:ext>
            </a:extLst>
          </p:cNvPr>
          <p:cNvSpPr txBox="1"/>
          <p:nvPr/>
        </p:nvSpPr>
        <p:spPr>
          <a:xfrm>
            <a:off x="219332" y="307539"/>
            <a:ext cx="100367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svm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10.8 threshold: 0.4626 F1 score: 0.25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0.25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0.25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[[11 6] [ 6 2]]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0.52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0.3179414528969482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0.4926470588235294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B97D4A5-BC33-F385-57F6-4FFF7B1B2F99}"/>
              </a:ext>
            </a:extLst>
          </p:cNvPr>
          <p:cNvSpPr txBox="1"/>
          <p:nvPr/>
        </p:nvSpPr>
        <p:spPr>
          <a:xfrm>
            <a:off x="219331" y="1784867"/>
            <a:ext cx="98267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lasso and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svm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alpha: 0.0015157894736842104 threshold: 0.3554 F1 score: 0.48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0.35294117647058826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0.75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[[ 6 11] [ 2 6]]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0.48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0.3367965367965368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0.5147058823529411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F8D597-41B2-DFB2-670F-798D8FDDF0B4}"/>
              </a:ext>
            </a:extLst>
          </p:cNvPr>
          <p:cNvSpPr txBox="1"/>
          <p:nvPr/>
        </p:nvSpPr>
        <p:spPr>
          <a:xfrm>
            <a:off x="219330" y="3446861"/>
            <a:ext cx="98267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svm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14.6 threshold: 0.392 F1 score: 0.38095238095238093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0.3076923076923077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[[8 9] [4 4]]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0.48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0.3179414528969482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0.4926470588235294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4237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1D2EE1-2DD7-02ED-4130-6CF818DB8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with </a:t>
            </a:r>
            <a:r>
              <a:rPr lang="en-GB" dirty="0" err="1"/>
              <a:t>XGBClassifier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1E4C7A-082E-EF8A-17FF-96919A3B8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D665800-1483-A18D-DB68-AA496D69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905" y="1587328"/>
            <a:ext cx="5181600" cy="41529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B5BEB36-B9E3-E99B-2B85-F41FC08E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10" y="1807090"/>
            <a:ext cx="5181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18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DA23F-7DFD-A2F0-0256-33A110AA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B93604-6D8C-894A-305B-CF721AD4F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DCE0E22-2A01-E62B-EBCA-65282CEF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65" y="1333500"/>
            <a:ext cx="5181600" cy="4191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C6631A3-0B55-E75D-C4A2-CB1F38717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22" y="1333500"/>
            <a:ext cx="5181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21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F02918-3D16-F5E9-3676-C4E0409F5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67F21-C274-BBD7-DC0C-457797E6F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5529185-D900-82E1-E340-71047A872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962" y="1487487"/>
            <a:ext cx="5181600" cy="41529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7D4ECF8-CC29-4492-1663-EF517F53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62" y="1487487"/>
            <a:ext cx="5181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28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591E5E-ECAA-2203-90DC-CE6045D8B938}"/>
              </a:ext>
            </a:extLst>
          </p:cNvPr>
          <p:cNvSpPr txBox="1"/>
          <p:nvPr/>
        </p:nvSpPr>
        <p:spPr>
          <a:xfrm>
            <a:off x="417041" y="230823"/>
            <a:ext cx="98514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xgb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11.8 threshold: 0.3246 F1 score: 0.47619047619047616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0.38461538461538464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0.625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[[9 8] [3 5]]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0.56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0.31068965756465755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0.47058823529411764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2440DC2-74FE-354C-6325-14D224BA57DF}"/>
              </a:ext>
            </a:extLst>
          </p:cNvPr>
          <p:cNvSpPr txBox="1"/>
          <p:nvPr/>
        </p:nvSpPr>
        <p:spPr>
          <a:xfrm>
            <a:off x="417041" y="1942234"/>
            <a:ext cx="98514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lasso and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xgb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alpha: 0.0024000000000000002 threshold: 0.3762 F1 score: 0.4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0.3333333333333333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[[9 8] [4 4]]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0.52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0.30168775970406403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0.4411764705882353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F49BC7C-BA8B-F9C3-E1E3-732A0939F7A9}"/>
              </a:ext>
            </a:extLst>
          </p:cNvPr>
          <p:cNvSpPr txBox="1"/>
          <p:nvPr/>
        </p:nvSpPr>
        <p:spPr>
          <a:xfrm>
            <a:off x="417040" y="3653645"/>
            <a:ext cx="9851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xgb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10.8 threshold: 0.3408 F1 score: 0.3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0.25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0.375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[[8 9] [5 3]]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0.44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0.32915228046806994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0.5147058823529411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701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0FE8BA-FF70-D88E-BF88-E5E6C6D8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69" y="209867"/>
            <a:ext cx="3514344" cy="1325563"/>
          </a:xfrm>
        </p:spPr>
        <p:txBody>
          <a:bodyPr/>
          <a:lstStyle/>
          <a:p>
            <a:r>
              <a:rPr lang="en-GB" dirty="0"/>
              <a:t>Leave One out</a:t>
            </a:r>
            <a:br>
              <a:rPr lang="en-GB" dirty="0"/>
            </a:br>
            <a:r>
              <a:rPr lang="en-GB" dirty="0"/>
              <a:t>RF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92EF9AB-16EE-BC00-8BBE-D101FFAF3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063" y="3243998"/>
            <a:ext cx="4454555" cy="351845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D0D366C-857E-0B19-22CE-E24A1DDE1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409" y="120880"/>
            <a:ext cx="4043877" cy="314844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8B3EA12-FD56-AD15-F267-9ADA6BC6C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741" y="1352550"/>
            <a:ext cx="4253082" cy="33901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78514CE-7331-53D0-6B88-2C79A176A6E0}"/>
              </a:ext>
            </a:extLst>
          </p:cNvPr>
          <p:cNvSpPr txBox="1"/>
          <p:nvPr/>
        </p:nvSpPr>
        <p:spPr>
          <a:xfrm>
            <a:off x="146305" y="5003224"/>
            <a:ext cx="6839864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alpha with the best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0.0 with 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0.5959595959595959</a:t>
            </a:r>
          </a:p>
          <a:p>
            <a:endParaRPr lang="it-IT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best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features for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24 with a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0.6262626262626263</a:t>
            </a:r>
          </a:p>
          <a:p>
            <a:endParaRPr lang="it-IT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it-IT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best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features for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4 with a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0.6363636363636364 </a:t>
            </a:r>
          </a:p>
          <a:p>
            <a:pPr algn="l"/>
            <a:br>
              <a:rPr lang="it-IT" b="0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it-IT" b="0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41465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0D2F4A-40CA-4CDD-D527-4CC0D3664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853"/>
            <a:ext cx="10515600" cy="1325563"/>
          </a:xfrm>
        </p:spPr>
        <p:txBody>
          <a:bodyPr/>
          <a:lstStyle/>
          <a:p>
            <a:r>
              <a:rPr lang="en-GB" dirty="0"/>
              <a:t>Sul set di test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3D2E609-7F00-E4A9-E0F5-EB2AE5F64DB7}"/>
              </a:ext>
            </a:extLst>
          </p:cNvPr>
          <p:cNvSpPr txBox="1"/>
          <p:nvPr/>
        </p:nvSpPr>
        <p:spPr>
          <a:xfrm>
            <a:off x="1158240" y="2237893"/>
            <a:ext cx="98755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selector f1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0.15384615384615385,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0.56, </a:t>
            </a:r>
            <a:b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0.284839845826688 and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0.35294117647058826</a:t>
            </a:r>
          </a:p>
          <a:p>
            <a:pPr algn="l"/>
            <a:endParaRPr lang="it-IT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algn="l"/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 lasso selector f1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0.14285714285714285,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0.52, </a:t>
            </a:r>
            <a:b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0.3173266700404858 and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0.45588235294117646 </a:t>
            </a:r>
          </a:p>
          <a:p>
            <a:pPr algn="l"/>
            <a:endParaRPr lang="it-IT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algn="l"/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selector f1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0.13333333333333333,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0.48,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0.28359010270774976 and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0.37 </a:t>
            </a:r>
          </a:p>
          <a:p>
            <a:br>
              <a:rPr lang="it-IT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1085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2AE314CA-AF7F-E469-1431-C44FCB3EBD1F}"/>
              </a:ext>
            </a:extLst>
          </p:cNvPr>
          <p:cNvSpPr txBox="1"/>
          <p:nvPr/>
        </p:nvSpPr>
        <p:spPr>
          <a:xfrm>
            <a:off x="937376" y="813525"/>
            <a:ext cx="80707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Mean SSIM: 0.5703736938755214 and Mean SSIM with mask: 0.9424368346961823 Mean Cosine </a:t>
            </a:r>
            <a:r>
              <a:rPr lang="it-IT" dirty="0" err="1"/>
              <a:t>Similarity</a:t>
            </a:r>
            <a:r>
              <a:rPr lang="it-IT" dirty="0"/>
              <a:t>: 0.9019171301004772 and Mean Cosine </a:t>
            </a:r>
            <a:r>
              <a:rPr lang="it-IT" dirty="0" err="1"/>
              <a:t>Similarity</a:t>
            </a:r>
            <a:r>
              <a:rPr lang="it-IT" dirty="0"/>
              <a:t> with mask: 0.9351964531725735 Mean MSE: 0.003934988605115005 Mean PSNR: 25.006916230880627 Mean NRMSE: 0.060085845115926614 Mean Manhattan </a:t>
            </a:r>
            <a:r>
              <a:rPr lang="it-IT" dirty="0" err="1"/>
              <a:t>Distance</a:t>
            </a:r>
            <a:r>
              <a:rPr lang="it-IT" dirty="0"/>
              <a:t>: 50.94544982910156 Mean </a:t>
            </a:r>
            <a:r>
              <a:rPr lang="it-IT" dirty="0" err="1"/>
              <a:t>Euclidean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: 3.8044207096099854</a:t>
            </a:r>
          </a:p>
          <a:p>
            <a:endParaRPr lang="it-IT" sz="1800" dirty="0"/>
          </a:p>
          <a:p>
            <a:endParaRPr lang="it-IT" dirty="0"/>
          </a:p>
          <a:p>
            <a:r>
              <a:rPr lang="it-IT" sz="1800" dirty="0"/>
              <a:t>For the </a:t>
            </a:r>
            <a:r>
              <a:rPr lang="it-IT" sz="1800" dirty="0" err="1"/>
              <a:t>autoncoder</a:t>
            </a:r>
            <a:r>
              <a:rPr lang="it-IT" sz="1800" dirty="0"/>
              <a:t> of 32 features</a:t>
            </a:r>
            <a:endParaRPr lang="en-GB" sz="1800" dirty="0"/>
          </a:p>
          <a:p>
            <a:endParaRPr lang="en-GB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4766A660-9D2A-444E-0541-8C03A3D7E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546596"/>
            <a:ext cx="10515600" cy="2982035"/>
          </a:xfrm>
        </p:spPr>
      </p:pic>
    </p:spTree>
    <p:extLst>
      <p:ext uri="{BB962C8B-B14F-4D97-AF65-F5344CB8AC3E}">
        <p14:creationId xmlns:p14="http://schemas.microsoft.com/office/powerpoint/2010/main" val="2793287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CB6CEB-1482-51A8-FC81-F22F4AA0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4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DA5F34-D844-E73D-8883-EAB7BD9A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Senza </a:t>
            </a:r>
            <a:r>
              <a:rPr lang="en-GB" dirty="0" err="1"/>
              <a:t>strato</a:t>
            </a:r>
            <a:r>
              <a:rPr lang="en-GB" dirty="0"/>
              <a:t> </a:t>
            </a:r>
            <a:r>
              <a:rPr lang="en-GB" dirty="0" err="1"/>
              <a:t>denso</a:t>
            </a:r>
            <a:r>
              <a:rPr lang="en-GB" dirty="0"/>
              <a:t> e 64 features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EB08754-0EF9-2D7E-5E7C-BFFA33B3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2509093"/>
            <a:ext cx="7772400" cy="220411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FFB108-F291-B694-96D3-26E2589C008B}"/>
              </a:ext>
            </a:extLst>
          </p:cNvPr>
          <p:cNvSpPr txBox="1"/>
          <p:nvPr/>
        </p:nvSpPr>
        <p:spPr>
          <a:xfrm>
            <a:off x="838200" y="4871702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Mean SSIM: 0.39071419734458496 and Mean SSIM with mask: 0.9178957200903402 Mean Cosine </a:t>
            </a:r>
            <a:r>
              <a:rPr lang="it-IT" sz="1600" dirty="0" err="1"/>
              <a:t>Similarity</a:t>
            </a:r>
            <a:r>
              <a:rPr lang="it-IT" sz="1600" dirty="0"/>
              <a:t>: 0.8528682871167099 and Mean Cosine </a:t>
            </a:r>
            <a:r>
              <a:rPr lang="it-IT" sz="1600" dirty="0" err="1"/>
              <a:t>Similarity</a:t>
            </a:r>
            <a:r>
              <a:rPr lang="it-IT" sz="1600" dirty="0"/>
              <a:t> with mask: 0.9028977548355049 Mean MSE: 0.005553397856900883 Mean PSNR: 23.19978775405768 Mean NRMSE: 0.07259436529704383 Mean Manhattan </a:t>
            </a:r>
            <a:r>
              <a:rPr lang="it-IT" sz="1600" dirty="0" err="1"/>
              <a:t>Distance</a:t>
            </a:r>
            <a:r>
              <a:rPr lang="it-IT" sz="1600" dirty="0"/>
              <a:t>: 69.34285736083984 Mean </a:t>
            </a:r>
            <a:r>
              <a:rPr lang="it-IT" sz="1600" dirty="0" err="1"/>
              <a:t>Euclidean</a:t>
            </a:r>
            <a:r>
              <a:rPr lang="it-IT" sz="1600" dirty="0"/>
              <a:t> </a:t>
            </a:r>
            <a:r>
              <a:rPr lang="it-IT" sz="1600" dirty="0" err="1"/>
              <a:t>Distance</a:t>
            </a:r>
            <a:r>
              <a:rPr lang="it-IT" sz="1600" dirty="0"/>
              <a:t>: 4.597649097442627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0415161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C0C5C6-234A-A344-82A2-BF3E7215F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70" y="-157179"/>
            <a:ext cx="3493770" cy="1325563"/>
          </a:xfrm>
        </p:spPr>
        <p:txBody>
          <a:bodyPr/>
          <a:lstStyle/>
          <a:p>
            <a:r>
              <a:rPr lang="en-GB" dirty="0" err="1"/>
              <a:t>Mobilenet</a:t>
            </a:r>
            <a:r>
              <a:rPr lang="en-GB" dirty="0"/>
              <a:t> 64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B70702-0256-33FE-3E5C-3ED901696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30" y="939457"/>
            <a:ext cx="9185910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51D6F75-0AFC-853B-5530-C826D1F7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70" y="4060547"/>
            <a:ext cx="7947660" cy="225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5314D560-B65C-49C8-4D1E-4688D4162B4F}"/>
              </a:ext>
            </a:extLst>
          </p:cNvPr>
          <p:cNvSpPr txBox="1">
            <a:spLocks/>
          </p:cNvSpPr>
          <p:nvPr/>
        </p:nvSpPr>
        <p:spPr>
          <a:xfrm>
            <a:off x="373380" y="4344033"/>
            <a:ext cx="34937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Mobilenet</a:t>
            </a:r>
            <a:r>
              <a:rPr lang="en-GB" dirty="0"/>
              <a:t> 32</a:t>
            </a:r>
          </a:p>
        </p:txBody>
      </p:sp>
    </p:spTree>
    <p:extLst>
      <p:ext uri="{BB962C8B-B14F-4D97-AF65-F5344CB8AC3E}">
        <p14:creationId xmlns:p14="http://schemas.microsoft.com/office/powerpoint/2010/main" val="2501789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3AD556-0857-40C3-89A9-1E461653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B7F359-0A30-2618-8919-D818D220C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951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75EB1-0447-62EB-A144-810F864B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GRAFICI AUTOENCODERS FINALI</a:t>
            </a:r>
          </a:p>
        </p:txBody>
      </p:sp>
    </p:spTree>
    <p:extLst>
      <p:ext uri="{BB962C8B-B14F-4D97-AF65-F5344CB8AC3E}">
        <p14:creationId xmlns:p14="http://schemas.microsoft.com/office/powerpoint/2010/main" val="2275781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22167F45-0B08-497E-91B5-AA37F28F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06744"/>
            <a:ext cx="3278292" cy="2098107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E686FA9-315B-A276-1E86-EED84D272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2217026"/>
            <a:ext cx="3743538" cy="242394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BDA7793-40E4-57C9-D630-CE65EE1EF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919071"/>
            <a:ext cx="3239769" cy="2073452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9CA3C328-7D28-E452-7A39-D80ED0E90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853142"/>
            <a:ext cx="3278292" cy="209810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ACC0FAF-4A5B-39A0-0493-CBDE81EF7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63" y="3875133"/>
            <a:ext cx="3239769" cy="2073452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08E31AE-8689-7446-130E-A18C7AE088A8}"/>
              </a:ext>
            </a:extLst>
          </p:cNvPr>
          <p:cNvSpPr txBox="1"/>
          <p:nvPr/>
        </p:nvSpPr>
        <p:spPr>
          <a:xfrm>
            <a:off x="4681728" y="906744"/>
            <a:ext cx="3194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Autoencoder 128</a:t>
            </a:r>
          </a:p>
          <a:p>
            <a:r>
              <a:rPr lang="en-GB" sz="2400" b="1" dirty="0"/>
              <a:t>PR AUC</a:t>
            </a:r>
          </a:p>
        </p:txBody>
      </p:sp>
    </p:spTree>
    <p:extLst>
      <p:ext uri="{BB962C8B-B14F-4D97-AF65-F5344CB8AC3E}">
        <p14:creationId xmlns:p14="http://schemas.microsoft.com/office/powerpoint/2010/main" val="1782216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EEC0F9E3-2F9E-AFB8-1C87-43F6B9C01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06744"/>
            <a:ext cx="3278292" cy="209810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C0C9FBD-8DF4-2426-9AA7-22039CEA1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2217026"/>
            <a:ext cx="3743538" cy="242394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2E8C390-B20C-B32E-0494-A971EAFFA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919071"/>
            <a:ext cx="3239769" cy="207345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BB8C852-7683-3D45-3FDD-45F1CE8F3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853142"/>
            <a:ext cx="3278292" cy="209810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6849C5E-1BA4-2AAB-82E4-E01D2804F0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63" y="3875133"/>
            <a:ext cx="3239769" cy="2073452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0D1C91-514A-BC38-9848-4C6200BD8562}"/>
              </a:ext>
            </a:extLst>
          </p:cNvPr>
          <p:cNvSpPr txBox="1"/>
          <p:nvPr/>
        </p:nvSpPr>
        <p:spPr>
          <a:xfrm>
            <a:off x="5260763" y="919071"/>
            <a:ext cx="21275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Autoencoder 128</a:t>
            </a:r>
          </a:p>
          <a:p>
            <a:r>
              <a:rPr lang="en-GB" b="1" dirty="0"/>
              <a:t>ROC</a:t>
            </a:r>
            <a:r>
              <a:rPr lang="en-GB" sz="1800" b="1" dirty="0"/>
              <a:t> AUC</a:t>
            </a:r>
          </a:p>
        </p:txBody>
      </p:sp>
    </p:spTree>
    <p:extLst>
      <p:ext uri="{BB962C8B-B14F-4D97-AF65-F5344CB8AC3E}">
        <p14:creationId xmlns:p14="http://schemas.microsoft.com/office/powerpoint/2010/main" val="3417136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B42DCFB3-2947-D89D-9C5C-EE12BFAC3317}"/>
              </a:ext>
            </a:extLst>
          </p:cNvPr>
          <p:cNvSpPr txBox="1"/>
          <p:nvPr/>
        </p:nvSpPr>
        <p:spPr>
          <a:xfrm>
            <a:off x="1640541" y="474345"/>
            <a:ext cx="891091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Miglior risultato per il classificatore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RandomForest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(selector lasso): F1 score: 0.8125 PR AUC: 0.6241419294990723 ROC AUC: 0.7366071428571429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0.8 Numero di features: 12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[[11 5] [ 1 13]] Best Precision: 0.7222222222222222 Best Recall: 0.9285714285714286 Best Threshold: 0.47000000000000003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[15 16 30 31 32 51 57 58 75 78 87 89] Alpha: 0.002689655172413793 -------------------- -------------------- Miglior risultato per il classificatore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(selector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0.8484848484848485 PR AUC: 0.6376203978094735 ROC AUC: 0.7857142857142857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0.8333333333333334 Numero di features: 6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[[11 5] [ 0 14]] Best Precision: 0.7368421052631579 Best Recall: 1.0 Best Threshold: 0.443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[56 0 72 78 50 98] -------------------- -------------------- Miglior risultato per il classificatore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XgBoost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(selector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0.8235294117647058 PR AUC: 0.5824281934996222 ROC AUC: 0.6473214285714286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0.8 Numero di features: 48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[[10 6] [ 0 14]] Best Precision: 0.7 Best Recall: 1.0 Best Threshold: 0.20700000000000002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[72 87 56 28 59 38 22 86 36 66 26 42 98 88 60 50 27 75 45 80 89 32 44 34 18 78 92 90 68 30 77 15 95 20 23 19 12 82 4 58 13 2 65 41 54 74 46 85] -------------------- -------------------- Miglior risultato per il classificatore MLP (selector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0.8484848484848485 PR AUC: 0.7439275010703581 ROC AUC: 0.8348214285714286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0.8333333333333334 Numero di features: 10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[[11 5] [ 0 14]] Best Precision: 0.7368421052631579 Best Recall: 1.0 Best Threshold: 0.486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[56 0 72 78 50 98 90 85 51 24] -------------------- -------------------- Miglior risultato per il classificatore SVM (selector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0.8235294117647058 PR AUC: 0.6079546028324224 ROC AUC: 0.7053571428571429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0.8 Numero di features: 5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[[10 6] [ 0 14]] Best Precision: 0.7 Best Recall: 1.0 Best Threshold: 0.433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[72 87 56 28 59]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255918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316CC96B-879F-EF1F-6D74-29A4FBBA05D9}"/>
              </a:ext>
            </a:extLst>
          </p:cNvPr>
          <p:cNvSpPr txBox="1"/>
          <p:nvPr/>
        </p:nvSpPr>
        <p:spPr>
          <a:xfrm>
            <a:off x="6430206" y="1859338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MLP </a:t>
            </a:r>
          </a:p>
          <a:p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selector: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F1 score finale: 0.4666666666666667 Precision finale: 0.3181818181818182 Recall finale: 0.875 </a:t>
            </a:r>
          </a:p>
          <a:p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 finale: </a:t>
            </a:r>
          </a:p>
          <a:p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[[ 2 15] </a:t>
            </a:r>
          </a:p>
          <a:p>
            <a:r>
              <a:rPr lang="it-IT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[ 1 7]] </a:t>
            </a:r>
          </a:p>
          <a:p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finale: 0.36 </a:t>
            </a:r>
          </a:p>
          <a:p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threshold: 0.486 </a:t>
            </a:r>
          </a:p>
          <a:p>
            <a:r>
              <a:rPr lang="it-IT" dirty="0" err="1">
                <a:solidFill>
                  <a:srgbClr val="000000"/>
                </a:solidFill>
                <a:latin typeface="Menlo" panose="020B0609030804020204" pitchFamily="49" charset="0"/>
              </a:rPr>
              <a:t>Num_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features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99</a:t>
            </a:r>
            <a:endParaRPr lang="en-GB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83855C0-00F0-41C2-108C-E3AAA2907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80" y="1587441"/>
            <a:ext cx="5707426" cy="368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04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schermata, Diagramma, linea, diagramma&#10;&#10;Descrizione generata automaticamente">
            <a:extLst>
              <a:ext uri="{FF2B5EF4-FFF2-40B4-BE49-F238E27FC236}">
                <a16:creationId xmlns:a16="http://schemas.microsoft.com/office/drawing/2014/main" id="{50131188-9BD8-9D58-6D39-77569EC58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94450"/>
            <a:ext cx="3278292" cy="2122694"/>
          </a:xfrm>
          <a:prstGeom prst="rect">
            <a:avLst/>
          </a:prstGeom>
        </p:spPr>
      </p:pic>
      <p:pic>
        <p:nvPicPr>
          <p:cNvPr id="5" name="Immagine 4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54C57D90-D7DA-0B2C-67DA-3209DF393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2217026"/>
            <a:ext cx="3743538" cy="2423941"/>
          </a:xfrm>
          <a:prstGeom prst="rect">
            <a:avLst/>
          </a:prstGeom>
        </p:spPr>
      </p:pic>
      <p:pic>
        <p:nvPicPr>
          <p:cNvPr id="6" name="Immagine 5" descr="Immagine che contiene linea, Diagramma, diagramma, schermata&#10;&#10;Descrizione generata automaticamente">
            <a:extLst>
              <a:ext uri="{FF2B5EF4-FFF2-40B4-BE49-F238E27FC236}">
                <a16:creationId xmlns:a16="http://schemas.microsoft.com/office/drawing/2014/main" id="{C3E6419C-9DF4-8C29-7BB3-B25384CFA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906922"/>
            <a:ext cx="3239769" cy="2097750"/>
          </a:xfrm>
          <a:prstGeom prst="rect">
            <a:avLst/>
          </a:prstGeom>
        </p:spPr>
      </p:pic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7D53B6EF-299C-EB1B-71EC-BCD0A22C8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853142"/>
            <a:ext cx="3278292" cy="2098107"/>
          </a:xfrm>
          <a:prstGeom prst="rect">
            <a:avLst/>
          </a:prstGeom>
        </p:spPr>
      </p:pic>
      <p:pic>
        <p:nvPicPr>
          <p:cNvPr id="4" name="Immagine 3" descr="Immagine che contiene linea, Diagramma, diagramma, schermata&#10;&#10;Descrizione generata automaticamente">
            <a:extLst>
              <a:ext uri="{FF2B5EF4-FFF2-40B4-BE49-F238E27FC236}">
                <a16:creationId xmlns:a16="http://schemas.microsoft.com/office/drawing/2014/main" id="{6E0C9E86-BA82-0B20-CD7B-513A68297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63" y="3862984"/>
            <a:ext cx="3239769" cy="209775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FB835BA-35A1-F9CF-913B-2B56EAE20602}"/>
              </a:ext>
            </a:extLst>
          </p:cNvPr>
          <p:cNvSpPr txBox="1"/>
          <p:nvPr/>
        </p:nvSpPr>
        <p:spPr>
          <a:xfrm>
            <a:off x="4724400" y="894450"/>
            <a:ext cx="248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Autoencoder 128</a:t>
            </a:r>
          </a:p>
          <a:p>
            <a:r>
              <a:rPr lang="en-GB" b="1" dirty="0"/>
              <a:t>No Shuffle</a:t>
            </a:r>
          </a:p>
        </p:txBody>
      </p:sp>
    </p:spTree>
    <p:extLst>
      <p:ext uri="{BB962C8B-B14F-4D97-AF65-F5344CB8AC3E}">
        <p14:creationId xmlns:p14="http://schemas.microsoft.com/office/powerpoint/2010/main" val="14771826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D80D8ACD-6F54-9027-1579-F5EE24FB4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06744"/>
            <a:ext cx="3278292" cy="209810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5F59E7D-DCE8-A991-34E7-AB3417882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2217026"/>
            <a:ext cx="3743538" cy="242394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4D90E7D-EA94-DE68-5649-CEABBE983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919071"/>
            <a:ext cx="3239769" cy="207345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374F979-6131-E56B-1295-8A57F4FE1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853142"/>
            <a:ext cx="3278292" cy="209810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D919C3C-FECE-CC53-F6AE-748A82C86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63" y="3875133"/>
            <a:ext cx="3239769" cy="207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63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AD0523-4681-3F1E-5E8C-5E85D78B4CF6}"/>
              </a:ext>
            </a:extLst>
          </p:cNvPr>
          <p:cNvSpPr txBox="1"/>
          <p:nvPr/>
        </p:nvSpPr>
        <p:spPr>
          <a:xfrm>
            <a:off x="466468" y="327621"/>
            <a:ext cx="503702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r>
              <a:rPr lang="it-IT" dirty="0"/>
              <a:t>Mean SSIM: 0.45572523110167446 and Mean SSIM with mask: 0.9208674743512494</a:t>
            </a:r>
          </a:p>
          <a:p>
            <a:r>
              <a:rPr lang="it-IT" dirty="0"/>
              <a:t>Mean Cosine </a:t>
            </a:r>
            <a:r>
              <a:rPr lang="it-IT" dirty="0" err="1"/>
              <a:t>Similarity</a:t>
            </a:r>
            <a:r>
              <a:rPr lang="it-IT" dirty="0"/>
              <a:t>: 0.8612912373249413 and Mean Cosine </a:t>
            </a:r>
            <a:r>
              <a:rPr lang="it-IT" dirty="0" err="1"/>
              <a:t>Similarity</a:t>
            </a:r>
            <a:r>
              <a:rPr lang="it-IT" dirty="0"/>
              <a:t> with mask: 0.908492686702798</a:t>
            </a:r>
          </a:p>
          <a:p>
            <a:r>
              <a:rPr lang="it-IT" dirty="0"/>
              <a:t>Mean MSE: 0.005526157333807097</a:t>
            </a:r>
          </a:p>
          <a:p>
            <a:r>
              <a:rPr lang="it-IT" dirty="0"/>
              <a:t>Mean PSNR: 23.537774121233202</a:t>
            </a:r>
          </a:p>
          <a:p>
            <a:r>
              <a:rPr lang="it-IT" dirty="0"/>
              <a:t>Mean NRMSE: 0.07119736030464706</a:t>
            </a:r>
          </a:p>
          <a:p>
            <a:r>
              <a:rPr lang="it-IT" dirty="0"/>
              <a:t>Mean Manhattan </a:t>
            </a:r>
            <a:r>
              <a:rPr lang="it-IT" dirty="0" err="1"/>
              <a:t>Distance</a:t>
            </a:r>
            <a:r>
              <a:rPr lang="it-IT" dirty="0"/>
              <a:t>: 66.24838256835938</a:t>
            </a:r>
          </a:p>
          <a:p>
            <a:r>
              <a:rPr lang="it-IT" dirty="0"/>
              <a:t>Mean </a:t>
            </a:r>
            <a:r>
              <a:rPr lang="it-IT" dirty="0" err="1"/>
              <a:t>Euclidean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: 4.5094804763793945</a:t>
            </a:r>
          </a:p>
          <a:p>
            <a:endParaRPr lang="it-IT" dirty="0"/>
          </a:p>
          <a:p>
            <a:r>
              <a:rPr lang="it-IT" sz="1800" dirty="0"/>
              <a:t>For the </a:t>
            </a:r>
            <a:r>
              <a:rPr lang="it-IT" sz="1800" dirty="0" err="1"/>
              <a:t>autoncoder</a:t>
            </a:r>
            <a:r>
              <a:rPr lang="it-IT" sz="1800" dirty="0"/>
              <a:t> of 16 features</a:t>
            </a:r>
            <a:endParaRPr lang="en-GB" sz="1800" dirty="0"/>
          </a:p>
          <a:p>
            <a:endParaRPr lang="it-IT" dirty="0"/>
          </a:p>
          <a:p>
            <a:endParaRPr lang="it-IT" dirty="0"/>
          </a:p>
          <a:p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91AF4ED-9F02-E046-B62A-70C9CC35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68" y="4233672"/>
            <a:ext cx="7772400" cy="220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322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FE3F36BA-4650-0DF7-6C2A-558E7C1C3971}"/>
              </a:ext>
            </a:extLst>
          </p:cNvPr>
          <p:cNvSpPr txBox="1"/>
          <p:nvPr/>
        </p:nvSpPr>
        <p:spPr>
          <a:xfrm>
            <a:off x="609600" y="520511"/>
            <a:ext cx="609600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Miglior risultato per il classificatore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RandomForest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(selector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0.6666666666666666 PR AUC: 0.6134787594796896 ROC AUC: 0.69377990430622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0.6333333333333333 Numero di features: 6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[[ 8 11] [ 0 11]] Best Precision: 0.5 Best Recall: 1.0 Best Threshold: 0.4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[68 56 83 55 26 30] -------------------- -------------------- Miglior risultato per il classificatore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(selector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0.6285714285714286 PR AUC: 0.5824030960127217 ROC AUC: 0.6794258373205742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0.5666666666666667 Numero di features: 9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[[ 6 13] [ 0 11]] Best Precision: 0.4583333333333333 Best Recall: 1.0 Best Threshold: 0.44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[68 56 83 55 26 30 10 93 42] -------------------- -------------------- Miglior risultato per il classificatore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XgBoost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(selector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0.6666666666666666 PR AUC: 0.6763855769273726 ROC AUC: 0.7129186602870814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0.6333333333333333 Numero di features: 6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[[ 8 11] [ 0 11]] Best Precision: 0.5 Best Recall: 1.0 Best Threshold: 0.26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[68 56 83 55 26 30] -------------------- -------------------- Miglior risultato per il classificatore MLP (selector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0.6666666666666666 PR AUC: 0.5377528537568136 ROC AUC: 0.583732057416268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0.6666666666666666 Numero di features: 8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[[10 9] [ 1 10]] Best Precision: 0.5263157894736842 Best Recall: 0.9090909090909091 Best Threshold: 0.45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[68 56 83 55 26 30 10 93] -------------------- -------------------- Miglior risultato per il classificatore SVM (selector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0.6451612903225806 PR AUC: 0.537755797585213 ROC AUC: 0.5789473684210527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0.6333333333333333 Numero di features: 2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[[ 9 10] [ 1 10]] Best Precision: 0.5 Best Recall: 0.9090909090909091 Best Threshold: 0.4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[68 56]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0234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2DCBC3F-3F33-4920-A30E-696ADB679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89890"/>
            <a:ext cx="7772400" cy="4966753"/>
          </a:xfrm>
          <a:prstGeom prst="rect">
            <a:avLst/>
          </a:prstGeom>
        </p:spPr>
      </p:pic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8B1784C0-D12E-48C7-245C-DC1D2124B23C}"/>
              </a:ext>
            </a:extLst>
          </p:cNvPr>
          <p:cNvSpPr txBox="1"/>
          <p:nvPr/>
        </p:nvSpPr>
        <p:spPr>
          <a:xfrm>
            <a:off x="3366770" y="5356643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XgBoost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selector: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F1 score finale: 0.45161290322580644 Precision finale: 0.30434782608695654 Recall finale: 0.875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 finale: [[ 1 16] [ 1 7]]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finale: 0.32 threshold: 0.26</a:t>
            </a:r>
          </a:p>
          <a:p>
            <a:r>
              <a:rPr lang="en-GB" sz="1400" dirty="0">
                <a:solidFill>
                  <a:srgbClr val="000000"/>
                </a:solidFill>
                <a:latin typeface="Menlo" panose="020B0609030804020204" pitchFamily="49" charset="0"/>
              </a:rPr>
              <a:t>Number of features: 94</a:t>
            </a:r>
            <a:endParaRPr lang="it-IT" sz="14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4610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FCA64BB5-0A19-E702-4220-C8CA807F0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06744"/>
            <a:ext cx="3278292" cy="2098107"/>
          </a:xfrm>
          <a:prstGeom prst="rect">
            <a:avLst/>
          </a:prstGeom>
        </p:spPr>
      </p:pic>
      <p:pic>
        <p:nvPicPr>
          <p:cNvPr id="4" name="Immagine 3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4540A054-F6F4-C5B1-A199-644C38F0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2217026"/>
            <a:ext cx="3743538" cy="2423941"/>
          </a:xfrm>
          <a:prstGeom prst="rect">
            <a:avLst/>
          </a:prstGeom>
        </p:spPr>
      </p:pic>
      <p:pic>
        <p:nvPicPr>
          <p:cNvPr id="7" name="Immagine 6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E7D00466-9F5C-4272-772D-DD50730C7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906922"/>
            <a:ext cx="3239769" cy="2097750"/>
          </a:xfrm>
          <a:prstGeom prst="rect">
            <a:avLst/>
          </a:prstGeom>
        </p:spPr>
      </p:pic>
      <p:pic>
        <p:nvPicPr>
          <p:cNvPr id="8" name="Immagine 7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DB0748B2-6513-779A-E98D-69407BA44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853142"/>
            <a:ext cx="3278292" cy="2098107"/>
          </a:xfrm>
          <a:prstGeom prst="rect">
            <a:avLst/>
          </a:prstGeom>
        </p:spPr>
      </p:pic>
      <p:pic>
        <p:nvPicPr>
          <p:cNvPr id="6" name="Immagine 5" descr="Immagine che contiene linea, Diagramma, diagramma, schermata&#10;&#10;Descrizione generata automaticamente">
            <a:extLst>
              <a:ext uri="{FF2B5EF4-FFF2-40B4-BE49-F238E27FC236}">
                <a16:creationId xmlns:a16="http://schemas.microsoft.com/office/drawing/2014/main" id="{E02F55A7-7E78-4687-3A6D-24BBF66F1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63" y="3862984"/>
            <a:ext cx="3239769" cy="209775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B50943-2638-F937-A00A-A6FCAC850022}"/>
              </a:ext>
            </a:extLst>
          </p:cNvPr>
          <p:cNvSpPr txBox="1"/>
          <p:nvPr/>
        </p:nvSpPr>
        <p:spPr>
          <a:xfrm>
            <a:off x="4961466" y="906744"/>
            <a:ext cx="3186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Autoencoder 64</a:t>
            </a:r>
          </a:p>
          <a:p>
            <a:r>
              <a:rPr lang="en-GB" b="1" dirty="0"/>
              <a:t>No Shuffle</a:t>
            </a:r>
          </a:p>
        </p:txBody>
      </p:sp>
    </p:spTree>
    <p:extLst>
      <p:ext uri="{BB962C8B-B14F-4D97-AF65-F5344CB8AC3E}">
        <p14:creationId xmlns:p14="http://schemas.microsoft.com/office/powerpoint/2010/main" val="13474749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7B4C45F5-2DF8-4F77-8399-9AC6C24A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06744"/>
            <a:ext cx="3278292" cy="209810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23A6AED-5831-1EE9-7B1D-C0261A53D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2217026"/>
            <a:ext cx="3743538" cy="242394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DB87624-0647-EA99-AA1C-A935F752E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919071"/>
            <a:ext cx="3239769" cy="207345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EFCDFE8-D5D7-EB3F-8FDE-2AC9329EF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853142"/>
            <a:ext cx="3278292" cy="209810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2668EE8-900E-168D-EB48-15715004D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63" y="3875133"/>
            <a:ext cx="3239769" cy="207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032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11C51C-CBE9-262A-9395-9E6CCC1F3AAA}"/>
              </a:ext>
            </a:extLst>
          </p:cNvPr>
          <p:cNvSpPr txBox="1"/>
          <p:nvPr/>
        </p:nvSpPr>
        <p:spPr>
          <a:xfrm>
            <a:off x="1219200" y="689788"/>
            <a:ext cx="914400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Miglior risultato per il classificatore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RandomForest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(selector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0.6666666666666666 PR AUC: 0.5456665484810713 ROC AUC: 0.6650717703349283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0.6666666666666666 Numero di features: 12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[[10 9] [ 1 10]] Best Precision: 0.5263157894736842 Best Recall: 0.9090909090909091 Best Threshold: 0.49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[ 4 16 38 35 50 6 25 49 26 43 13 8] -------------------- -------------------- Miglior risultato per il classificatore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(selector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0.7142857142857143 PR AUC: 0.7341023012075645 ROC AUC: 0.7894736842105263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0.7333333333333333 Numero di features: 4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[[12 7] [ 1 10]] Best Precision: 0.5882352941176471 Best Recall: 0.9090909090909091 Best Threshold: 0.485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[ 4 16 38 35] -------------------- -------------------- Miglior risultato per il classificatore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XgBoost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(selector lasso): F1 score: 0.6666666666666666 PR AUC: 0.5997113252531209 ROC AUC: 0.6698564593301436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0.7 Numero di features: 10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[[12 7] [ 2 9]] Best Precision: 0.5625 Best Recall: 0.8181818181818182 Best Threshold: 0.47300000000000003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[ 4 15 19 21 22 33 35 38 48 50] Alpha: 0.0022758620689655173 -------------------- -------------------- Miglior risultato per il classificatore MLP (selector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0.7407407407407407 PR AUC: 0.7206830821920337 ROC AUC: 0.7894736842105263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0.7666666666666667 Numero di features: 4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[[13 6] [ 1 10]] Best Precision: 0.625 Best Recall: 0.9090909090909091 Best Threshold: 0.499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[ 4 16 38 35] -------------------- -------------------- Miglior risultato per il classificatore SVM (selector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0.6666666666666666 PR AUC: 0.5985547891767987 ROC AUC: 0.6507177033492824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0.6333333333333333 Numero di features: 4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[[ 8 11] [ 0 11]] Best Precision: 0.5 Best Recall: 1.0 Best Threshold: 0.431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[ 4 16 38 35]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433367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47B77B8-14BE-C1FE-23A0-90A7BA5CD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1" y="933450"/>
            <a:ext cx="7734300" cy="49911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D4AA168-D07F-D155-0683-9C0FDDE9954F}"/>
              </a:ext>
            </a:extLst>
          </p:cNvPr>
          <p:cNvSpPr txBox="1"/>
          <p:nvPr/>
        </p:nvSpPr>
        <p:spPr>
          <a:xfrm>
            <a:off x="8051800" y="2274838"/>
            <a:ext cx="3175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MLP selector: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F1 score finale: 0.46153846153846156 Precision finale: 0.6 Recall finale: 0.375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 finale: [[15 2] </a:t>
            </a:r>
          </a:p>
          <a:p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[ 5 3]] </a:t>
            </a:r>
          </a:p>
          <a:p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finale: 0.72 threshold: 0.499</a:t>
            </a:r>
          </a:p>
          <a:p>
            <a:r>
              <a:rPr lang="it-IT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Num_featuree</a:t>
            </a:r>
            <a:r>
              <a:rPr lang="it-IT" sz="1600" dirty="0">
                <a:solidFill>
                  <a:srgbClr val="000000"/>
                </a:solidFill>
                <a:latin typeface="Menlo" panose="020B0609030804020204" pitchFamily="49" charset="0"/>
              </a:rPr>
              <a:t>: 52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166854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7FBF6F0A-9CDD-F44B-C1A6-3B99A8010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06744"/>
            <a:ext cx="3278292" cy="209810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3BD07AB-DE95-CC06-EFC1-CBFFEF55F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2231065"/>
            <a:ext cx="3743538" cy="239586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763523B-BA5A-3FB0-EBB7-B2B598692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919071"/>
            <a:ext cx="3239769" cy="207345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01634B2-CB84-73CC-8296-0AD40AA10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853142"/>
            <a:ext cx="3278292" cy="209810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7896DCB-7B5B-6EF5-2F1A-F726F123E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63" y="3875133"/>
            <a:ext cx="3239769" cy="207345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36A072D-D0AD-F318-03A7-1CEF5CA9A72F}"/>
              </a:ext>
            </a:extLst>
          </p:cNvPr>
          <p:cNvSpPr txBox="1"/>
          <p:nvPr/>
        </p:nvSpPr>
        <p:spPr>
          <a:xfrm>
            <a:off x="4657344" y="919071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Autoencoder 32 </a:t>
            </a:r>
          </a:p>
          <a:p>
            <a:r>
              <a:rPr lang="en-GB" b="1" dirty="0"/>
              <a:t>Con shuffle</a:t>
            </a:r>
          </a:p>
        </p:txBody>
      </p:sp>
    </p:spTree>
    <p:extLst>
      <p:ext uri="{BB962C8B-B14F-4D97-AF65-F5344CB8AC3E}">
        <p14:creationId xmlns:p14="http://schemas.microsoft.com/office/powerpoint/2010/main" val="16806885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C949806-F48B-FEB5-0570-D4025AE22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06744"/>
            <a:ext cx="3278292" cy="209810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C92EDB5-6D5E-769C-7D5D-FF7AC0891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2231065"/>
            <a:ext cx="3743538" cy="239586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9A1B7F2-4883-E756-FD10-6F0480EE9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919071"/>
            <a:ext cx="3239769" cy="207345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F7E6C30-EC00-C90E-E9B1-5A5AEADA6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853142"/>
            <a:ext cx="3278292" cy="209810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153FAC9-0AF8-0D28-7B2A-7665A6DF5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63" y="3875133"/>
            <a:ext cx="3239769" cy="207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944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F0FC971D-3579-D20B-6BE0-7DA293696336}"/>
              </a:ext>
            </a:extLst>
          </p:cNvPr>
          <p:cNvSpPr txBox="1"/>
          <p:nvPr/>
        </p:nvSpPr>
        <p:spPr>
          <a:xfrm>
            <a:off x="2598030" y="335845"/>
            <a:ext cx="6096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Miglior risultato per il classificatore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RandomForest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(selector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0.7567567567567568 PR AUC: 0.6480215419501135 ROC AUC: 0.7276785714285714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0.7 Numero di features: 3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[[ 7 9] [ 0 14]] Best Precision: 0.6086956521739131 Best Recall: 1.0 Best Threshold: 0.44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[27 6 7] -------------------- -------------------- Miglior risultato per il classificatore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(selector lasso): F1 score: 0.7586206896551724 PR AUC: 0.8593846853629461 ROC AUC: 0.8125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0.7666666666666667 Numero di features: 7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[[12 4] [ 3 11]] Best Precision: 0.7333333333333333 Best Recall: 0.7857142857142857 Best Threshold: 0.489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[ 0 6 7 12 13 17 27] Alpha: 0.003103448275862069 -------------------- -------------------- Miglior risultato per il classificatore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XgBoost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(selector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0.7647058823529411 PR AUC: 0.7086658510571552 ROC AUC: 0.8169642857142857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0.7333333333333333 Numero di features: 4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[[ 9 7] [ 1 13]] Best Precision: 0.65 Best Recall: 0.9285714285714286 Best Threshold: 0.311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[27 6 7 8] -------------------- -------------------- Miglior risultato per il classificatore MLP (selector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mrmr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0.8125 PR AUC: 0.7098823795252367 ROC AUC: 0.7767857142857143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0.8 Numero di features: 11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[[11 5] [ 1 13]] Best Precision: 0.7222222222222222 Best Recall: 0.9285714285714286 Best Threshold: 0.41300000000000003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[7, 3, 16, 22, 11, 19, 14, 28, 9, 17, 20] -------------------- -------------------- Miglior risultato per il classificatore SVM (selector lasso): F1 score: 0.8666666666666667 PR AUC: 0.8456937926685826 ROC AUC: 0.8571428571428572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0.8666666666666667 Numero di features: 5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[[13 3] [ 1 13]] Best Precision: 0.8125 Best Recall: 0.9285714285714286 Best Threshold: 0.489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[ 6 7 13 17 27] Alpha: 0.0037241379310344828 --------------------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349685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A897890-14A2-A4F9-6506-F6BDE7E4A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759" y="526655"/>
            <a:ext cx="5950097" cy="383971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3C74571-104B-B3E4-7C8B-4A05ECA7783A}"/>
              </a:ext>
            </a:extLst>
          </p:cNvPr>
          <p:cNvSpPr txBox="1"/>
          <p:nvPr/>
        </p:nvSpPr>
        <p:spPr>
          <a:xfrm>
            <a:off x="3182112" y="441148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SVM selector: lasso F1 score finale: 0.125 Precision finale: 0.125 Recall finale: 0.125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 finale: [[10 7] [ 7 1]]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finale: 0.44 threshold: 0.489 features: [0, 1, 2, 3, 4, 5, 6, 7, 8, 9, 10, 11, 12, 13, 14, 15, 16, 17, 18, 19, 20, 21, 22, 23, 24, 25, 26, 27, 28, 29] e sono 30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57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21C974-77D1-C44E-6062-728599E5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2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B6F8F39-E9B0-F678-D2A2-E6486F717EB0}"/>
              </a:ext>
            </a:extLst>
          </p:cNvPr>
          <p:cNvSpPr txBox="1"/>
          <p:nvPr/>
        </p:nvSpPr>
        <p:spPr>
          <a:xfrm>
            <a:off x="597408" y="2080957"/>
            <a:ext cx="58033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400" dirty="0"/>
          </a:p>
          <a:p>
            <a:r>
              <a:rPr lang="en-GB" sz="1400" dirty="0"/>
              <a:t>## MODELLO PIU SEMPLICE (CON MENO PARAMETRI)</a:t>
            </a:r>
          </a:p>
          <a:p>
            <a:r>
              <a:rPr lang="en-GB" sz="1400" dirty="0"/>
              <a:t>def encoder(</a:t>
            </a:r>
            <a:r>
              <a:rPr lang="en-GB" sz="1400" dirty="0" err="1"/>
              <a:t>input_shape</a:t>
            </a:r>
            <a:r>
              <a:rPr lang="en-GB" sz="1400" dirty="0"/>
              <a:t>):</a:t>
            </a:r>
          </a:p>
          <a:p>
            <a:r>
              <a:rPr lang="en-GB" sz="1400" dirty="0"/>
              <a:t>    inputs = Input(shape=</a:t>
            </a:r>
            <a:r>
              <a:rPr lang="en-GB" sz="1400" dirty="0" err="1"/>
              <a:t>input_shape</a:t>
            </a:r>
            <a:r>
              <a:rPr lang="en-GB" sz="1400" dirty="0"/>
              <a:t>)</a:t>
            </a:r>
          </a:p>
          <a:p>
            <a:r>
              <a:rPr lang="en-GB" sz="1400" dirty="0"/>
              <a:t>    x = Conv2D(8,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padding='same')(inputs)</a:t>
            </a:r>
          </a:p>
          <a:p>
            <a:r>
              <a:rPr lang="en-GB" sz="1400" dirty="0"/>
              <a:t>    x = </a:t>
            </a:r>
            <a:r>
              <a:rPr lang="en-GB" sz="1400" dirty="0" err="1"/>
              <a:t>BatchNormalization</a:t>
            </a:r>
            <a:r>
              <a:rPr lang="en-GB" sz="1400" dirty="0"/>
              <a:t>()(x)</a:t>
            </a:r>
          </a:p>
          <a:p>
            <a:r>
              <a:rPr lang="en-GB" sz="1400" dirty="0"/>
              <a:t>    x = MaxPooling2D((2, 2), padding='same')(x)</a:t>
            </a:r>
          </a:p>
          <a:p>
            <a:r>
              <a:rPr lang="en-GB" sz="1400" dirty="0"/>
              <a:t>    x = Conv2D(16,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x = </a:t>
            </a:r>
            <a:r>
              <a:rPr lang="en-GB" sz="1400" dirty="0" err="1"/>
              <a:t>BatchNormalization</a:t>
            </a:r>
            <a:r>
              <a:rPr lang="en-GB" sz="1400" dirty="0"/>
              <a:t>()(x)</a:t>
            </a:r>
          </a:p>
          <a:p>
            <a:r>
              <a:rPr lang="en-GB" sz="1400" dirty="0"/>
              <a:t>    x = MaxPooling2D((2, 2), padding='same')(x)</a:t>
            </a:r>
          </a:p>
          <a:p>
            <a:r>
              <a:rPr lang="en-GB" sz="1400" dirty="0"/>
              <a:t>    x = MaxPooling2D((2, 2), padding='same')(x)</a:t>
            </a:r>
          </a:p>
          <a:p>
            <a:r>
              <a:rPr lang="en-GB" sz="1400" dirty="0"/>
              <a:t>    x = GlobalAveragePooling2D()(x)</a:t>
            </a:r>
          </a:p>
          <a:p>
            <a:r>
              <a:rPr lang="en-GB" sz="1400" dirty="0"/>
              <a:t>    encoded = Dense(32, activation='</a:t>
            </a:r>
            <a:r>
              <a:rPr lang="en-GB" sz="1400" dirty="0" err="1"/>
              <a:t>relu</a:t>
            </a:r>
            <a:r>
              <a:rPr lang="en-GB" sz="1400" dirty="0"/>
              <a:t>', </a:t>
            </a:r>
            <a:r>
              <a:rPr lang="en-GB" sz="1400" dirty="0" err="1"/>
              <a:t>kernel_regularizer</a:t>
            </a:r>
            <a:r>
              <a:rPr lang="en-GB" sz="1400" dirty="0"/>
              <a:t>=l1(10e-8))(x)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encoder_model</a:t>
            </a:r>
            <a:r>
              <a:rPr lang="en-GB" sz="1400" dirty="0"/>
              <a:t> = Model(inputs, encoded, name='encoder')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encoder_model.summary</a:t>
            </a:r>
            <a:r>
              <a:rPr lang="en-GB" sz="1400" dirty="0"/>
              <a:t>()</a:t>
            </a:r>
          </a:p>
          <a:p>
            <a:r>
              <a:rPr lang="en-GB" sz="1400" dirty="0"/>
              <a:t>    return </a:t>
            </a:r>
            <a:r>
              <a:rPr lang="en-GB" sz="1400" dirty="0" err="1"/>
              <a:t>encoder_model</a:t>
            </a:r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6A42375-E1E7-BC84-B6BD-5305C8BD924B}"/>
              </a:ext>
            </a:extLst>
          </p:cNvPr>
          <p:cNvSpPr txBox="1"/>
          <p:nvPr/>
        </p:nvSpPr>
        <p:spPr>
          <a:xfrm>
            <a:off x="6096000" y="2080957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def decoder(</a:t>
            </a:r>
            <a:r>
              <a:rPr lang="en-GB" sz="1400" dirty="0" err="1"/>
              <a:t>output_shape</a:t>
            </a:r>
            <a:r>
              <a:rPr lang="en-GB" sz="1400" dirty="0"/>
              <a:t>):</a:t>
            </a:r>
          </a:p>
          <a:p>
            <a:r>
              <a:rPr lang="en-GB" sz="1400" dirty="0"/>
              <a:t>    inputs = Input(shape=</a:t>
            </a:r>
            <a:r>
              <a:rPr lang="en-GB" sz="1400" dirty="0" err="1"/>
              <a:t>output_shape</a:t>
            </a:r>
            <a:r>
              <a:rPr lang="en-GB" sz="1400" dirty="0"/>
              <a:t>)</a:t>
            </a:r>
          </a:p>
          <a:p>
            <a:r>
              <a:rPr lang="en-GB" sz="1400" dirty="0"/>
              <a:t>    x = Dense(8 * 8 * 32, activation='</a:t>
            </a:r>
            <a:r>
              <a:rPr lang="en-GB" sz="1400" dirty="0" err="1"/>
              <a:t>relu</a:t>
            </a:r>
            <a:r>
              <a:rPr lang="en-GB" sz="1400" dirty="0"/>
              <a:t>')(inputs)</a:t>
            </a:r>
          </a:p>
          <a:p>
            <a:r>
              <a:rPr lang="en-GB" sz="1400" dirty="0"/>
              <a:t>    x = Reshape((8, 8, 32))(x)</a:t>
            </a:r>
          </a:p>
          <a:p>
            <a:r>
              <a:rPr lang="en-GB" sz="1400" dirty="0"/>
              <a:t>    x = UpSampling2D((2, 2))(x)</a:t>
            </a:r>
          </a:p>
          <a:p>
            <a:r>
              <a:rPr lang="en-GB" sz="1400" dirty="0"/>
              <a:t>    x = UpSampling2D((2, 2))(x)</a:t>
            </a:r>
          </a:p>
          <a:p>
            <a:r>
              <a:rPr lang="en-GB" sz="1400" dirty="0"/>
              <a:t>    x = Conv2D(16,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x = </a:t>
            </a:r>
            <a:r>
              <a:rPr lang="en-GB" sz="1400" dirty="0" err="1"/>
              <a:t>BatchNormalization</a:t>
            </a:r>
            <a:r>
              <a:rPr lang="en-GB" sz="1400" dirty="0"/>
              <a:t>()(x)</a:t>
            </a:r>
          </a:p>
          <a:p>
            <a:r>
              <a:rPr lang="en-GB" sz="1400" dirty="0"/>
              <a:t>    x = UpSampling2D((2, 2))(x)</a:t>
            </a:r>
          </a:p>
          <a:p>
            <a:r>
              <a:rPr lang="en-GB" sz="1400" dirty="0"/>
              <a:t>    x = Conv2D(8, (3, 3), activation='</a:t>
            </a:r>
            <a:r>
              <a:rPr lang="en-GB" sz="1400" dirty="0" err="1"/>
              <a:t>relu</a:t>
            </a:r>
            <a:r>
              <a:rPr lang="en-GB" sz="1400" dirty="0"/>
              <a:t>', padding='same')(x)</a:t>
            </a:r>
          </a:p>
          <a:p>
            <a:r>
              <a:rPr lang="en-GB" sz="1400" dirty="0"/>
              <a:t>    x = </a:t>
            </a:r>
            <a:r>
              <a:rPr lang="en-GB" sz="1400" dirty="0" err="1"/>
              <a:t>BatchNormalization</a:t>
            </a:r>
            <a:r>
              <a:rPr lang="en-GB" sz="1400" dirty="0"/>
              <a:t>()(x)</a:t>
            </a:r>
          </a:p>
          <a:p>
            <a:r>
              <a:rPr lang="en-GB" sz="1400" dirty="0"/>
              <a:t>    decoded = Conv2D(1, (3, 3), activation='sigmoid', padding='same')(x)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decoder_model</a:t>
            </a:r>
            <a:r>
              <a:rPr lang="en-GB" sz="1400" dirty="0"/>
              <a:t> = Model(inputs, decoded, name='decoder')</a:t>
            </a:r>
          </a:p>
          <a:p>
            <a:r>
              <a:rPr lang="en-GB" sz="1400" dirty="0"/>
              <a:t>    </a:t>
            </a:r>
            <a:r>
              <a:rPr lang="en-GB" sz="1400" dirty="0" err="1"/>
              <a:t>decoder_model.summary</a:t>
            </a:r>
            <a:r>
              <a:rPr lang="en-GB" sz="1400" dirty="0"/>
              <a:t>()</a:t>
            </a:r>
          </a:p>
          <a:p>
            <a:r>
              <a:rPr lang="en-GB" sz="1400" dirty="0"/>
              <a:t>    return </a:t>
            </a:r>
            <a:r>
              <a:rPr lang="en-GB" sz="1400" dirty="0" err="1"/>
              <a:t>decoder_model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 err="1"/>
              <a:t>autoencoder_model.compile</a:t>
            </a:r>
            <a:r>
              <a:rPr lang="en-GB" sz="1400" dirty="0"/>
              <a:t>(optimizer=</a:t>
            </a:r>
            <a:r>
              <a:rPr lang="en-GB" sz="1400" dirty="0" err="1"/>
              <a:t>AdamW</a:t>
            </a:r>
            <a:r>
              <a:rPr lang="en-GB" sz="1400" dirty="0"/>
              <a:t>(</a:t>
            </a:r>
            <a:r>
              <a:rPr lang="en-GB" sz="1400" dirty="0" err="1"/>
              <a:t>learning_rate</a:t>
            </a:r>
            <a:r>
              <a:rPr lang="en-GB" sz="1400" dirty="0"/>
              <a:t>=</a:t>
            </a:r>
            <a:r>
              <a:rPr lang="en-GB" sz="1400" dirty="0" err="1"/>
              <a:t>learning_rate</a:t>
            </a:r>
            <a:r>
              <a:rPr lang="en-GB" sz="1400" dirty="0"/>
              <a:t>), loss='</a:t>
            </a:r>
            <a:r>
              <a:rPr lang="en-GB" sz="1400" dirty="0" err="1"/>
              <a:t>binary_crossentropy</a:t>
            </a:r>
            <a:r>
              <a:rPr lang="en-GB" sz="1400" dirty="0"/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4696883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80383D37-1BDF-4256-47FD-502954F91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06744"/>
            <a:ext cx="3278292" cy="209810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B0A39F9-AFB4-FFC1-4242-8F5A1611A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2231065"/>
            <a:ext cx="3743538" cy="239586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870B685-8DC0-F638-1843-9ED250C52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919071"/>
            <a:ext cx="3239769" cy="207345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D8C2F91-FA25-9293-A1DF-701136D8A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853142"/>
            <a:ext cx="3278292" cy="209810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636CC11-A425-AE27-330F-F0353EC9A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63" y="3875133"/>
            <a:ext cx="3239769" cy="207345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E00E8B3-B90C-5A32-B115-4F7CA965FBE0}"/>
              </a:ext>
            </a:extLst>
          </p:cNvPr>
          <p:cNvSpPr txBox="1"/>
          <p:nvPr/>
        </p:nvSpPr>
        <p:spPr>
          <a:xfrm>
            <a:off x="5132832" y="923742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Autoencoder 32 </a:t>
            </a:r>
          </a:p>
          <a:p>
            <a:r>
              <a:rPr lang="en-GB" b="1" dirty="0"/>
              <a:t>No shuffle</a:t>
            </a:r>
          </a:p>
        </p:txBody>
      </p:sp>
    </p:spTree>
    <p:extLst>
      <p:ext uri="{BB962C8B-B14F-4D97-AF65-F5344CB8AC3E}">
        <p14:creationId xmlns:p14="http://schemas.microsoft.com/office/powerpoint/2010/main" val="20711710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B2CA31B5-8B01-FAAF-9627-97449DF44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06744"/>
            <a:ext cx="3278292" cy="209810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D296621-E7E6-2D9C-268F-0381DE75E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2231065"/>
            <a:ext cx="3743538" cy="239586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2565FDD-B0D0-E1AE-470D-6F298ECDB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919071"/>
            <a:ext cx="3239769" cy="207345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8324208-604E-4411-587F-376BE5AF4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861338"/>
            <a:ext cx="3278292" cy="208171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B1FE3CD-BCA5-43DE-C2F3-F561DE8C9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63" y="3875133"/>
            <a:ext cx="3239769" cy="207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827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5B9CB64A-C91B-1689-86CA-8C1A9D1C4237}"/>
              </a:ext>
            </a:extLst>
          </p:cNvPr>
          <p:cNvSpPr txBox="1"/>
          <p:nvPr/>
        </p:nvSpPr>
        <p:spPr>
          <a:xfrm>
            <a:off x="975360" y="335845"/>
            <a:ext cx="6096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Miglior risultato per il classificatore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RandomForest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(selector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0.6111111111111112 PR AUC: 0.39581159581159575 ROC AUC: 0.569377990430622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0.5333333333333333 Numero di features: 2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[[ 5 14] [ 0 11]] Best Precision: 0.44 Best Recall: 1.0 Best Threshold: 0.42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[6 7] -------------------- -------------------- Miglior risultato per il classificatore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(selector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mrmr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0.6285714285714286 PR AUC: 0.5911478442438195 ROC AUC: 0.631578947368421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0.5666666666666667 Numero di features: 19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[[ 6 13] [ 0 11]] Best Precision: 0.4583333333333333 Best Recall: 1.0 Best Threshold: 0.445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[26, 1, 29, 9, 11, 28, 17, 19, 14, 22, 8, 2, 18, 4, 7, 16, 3, 20, 21] -------------------- -------------------- Miglior risultato per il classificatore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XgBoost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(selector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mrmr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0.6 PR AUC: 0.4560031574138157 ROC AUC: 0.6076555023923446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0.6 Numero di features: 4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[[ 9 10] [ 2 9]] Best Precision: 0.47368421052631576 Best Recall: 0.8181818181818182 Best Threshold: 0.468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[26, 1, 29, 9] -------------------- -------------------- Miglior risultato per il classificatore MLP (selector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mrmr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0.6285714285714286 PR AUC: 0.5228802837091607 ROC AUC: 0.5645933014354068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0.5666666666666667 Numero di features: 9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[[ 6 13] [ 0 11]] Best Precision: 0.4583333333333333 Best Recall: 1.0 Best Threshold: 0.418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[26, 1, 29, 9, 11, 28, 17, 19, 14] -------------------- -------------------- Miglior risultato per il classificatore SVM (selector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0.6666666666666666 PR AUC: 0.6216471752317466 ROC AUC: 0.6602870813397129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0.6666666666666666 Numero di features: 15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[[10 9] [ 1 10]] Best Precision: 0.5263157894736842 Best Recall: 0.9090909090909091 Best Threshold: 0.426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[ 6 7 27 5 17 19 8 28 4 25 9 20 22 11 10] --------------------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7991997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691ADE8-1FDC-8056-28CC-DF5BD6F02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488" y="249638"/>
            <a:ext cx="7772400" cy="496675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A15381-5899-A358-447D-5D70593FD957}"/>
              </a:ext>
            </a:extLst>
          </p:cNvPr>
          <p:cNvSpPr txBox="1"/>
          <p:nvPr/>
        </p:nvSpPr>
        <p:spPr>
          <a:xfrm>
            <a:off x="1694688" y="5284923"/>
            <a:ext cx="9144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SVM selector: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F1 score finale: 0.43478260869565216 Precision finale: 0.3333333333333333 Recall finale: 0.625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 finale: [[ 7 10] [ 3 5]] </a:t>
            </a:r>
            <a:r>
              <a:rPr lang="it-IT" sz="16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6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finale: 0.48 threshold: 0.426 features: [0, 1, 2, 3, 4, 5, 6, 7, 8, 9, 10, 11, 12, 13, 14, 15, 16, 17, 18, 19, 20, 21, 22, 23, 24, 25, 26, 27, 28, 29] e sono 30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8099189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E378BD3-93F4-CF12-B63E-F93498C5B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06744"/>
            <a:ext cx="3278292" cy="209810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A2A847F-14A4-4767-5AB2-7B95484EA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2231065"/>
            <a:ext cx="3743538" cy="239586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991B7A9-F9E7-7C51-0278-B707552C5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919071"/>
            <a:ext cx="3239769" cy="207345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FC166CB-575D-4AC4-84FF-3766603D7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853142"/>
            <a:ext cx="3278292" cy="209810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BAB4BE-17C0-61E9-2375-2750EB939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63" y="3875133"/>
            <a:ext cx="3239769" cy="207345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6676BB6-059F-9221-EDA9-57FFBF918B46}"/>
              </a:ext>
            </a:extLst>
          </p:cNvPr>
          <p:cNvSpPr txBox="1"/>
          <p:nvPr/>
        </p:nvSpPr>
        <p:spPr>
          <a:xfrm>
            <a:off x="4462272" y="792480"/>
            <a:ext cx="3291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Autoencoder 64</a:t>
            </a:r>
          </a:p>
          <a:p>
            <a:r>
              <a:rPr lang="en-GB" dirty="0"/>
              <a:t>Senza </a:t>
            </a:r>
            <a:r>
              <a:rPr lang="en-GB" dirty="0" err="1"/>
              <a:t>strato</a:t>
            </a:r>
            <a:r>
              <a:rPr lang="en-GB" dirty="0"/>
              <a:t> Denso</a:t>
            </a:r>
          </a:p>
          <a:p>
            <a:r>
              <a:rPr lang="en-GB" dirty="0"/>
              <a:t>PR AUC</a:t>
            </a:r>
          </a:p>
        </p:txBody>
      </p:sp>
    </p:spTree>
    <p:extLst>
      <p:ext uri="{BB962C8B-B14F-4D97-AF65-F5344CB8AC3E}">
        <p14:creationId xmlns:p14="http://schemas.microsoft.com/office/powerpoint/2010/main" val="14944307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2EF9277B-50C7-C461-9DBD-CFD176C23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06744"/>
            <a:ext cx="3278292" cy="2098107"/>
          </a:xfrm>
          <a:prstGeom prst="rect">
            <a:avLst/>
          </a:prstGeom>
        </p:spPr>
      </p:pic>
      <p:pic>
        <p:nvPicPr>
          <p:cNvPr id="5" name="Immagine 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82FA8E9A-6B1E-0BAE-2797-F94FE51FC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2231065"/>
            <a:ext cx="3743538" cy="2395864"/>
          </a:xfrm>
          <a:prstGeom prst="rect">
            <a:avLst/>
          </a:prstGeom>
        </p:spPr>
      </p:pic>
      <p:pic>
        <p:nvPicPr>
          <p:cNvPr id="4" name="Immagine 3" descr="Immagine che contiene linea, diagramma, Diagramma, schermata&#10;&#10;Descrizione generata automaticamente">
            <a:extLst>
              <a:ext uri="{FF2B5EF4-FFF2-40B4-BE49-F238E27FC236}">
                <a16:creationId xmlns:a16="http://schemas.microsoft.com/office/drawing/2014/main" id="{EEE47245-26E7-D0AB-2A5F-9EA41B864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919071"/>
            <a:ext cx="3239769" cy="2073452"/>
          </a:xfrm>
          <a:prstGeom prst="rect">
            <a:avLst/>
          </a:prstGeom>
        </p:spPr>
      </p:pic>
      <p:pic>
        <p:nvPicPr>
          <p:cNvPr id="7" name="Immagine 6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EEAC416B-A78A-7257-4114-B7907E405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853142"/>
            <a:ext cx="3278292" cy="2098107"/>
          </a:xfrm>
          <a:prstGeom prst="rect">
            <a:avLst/>
          </a:prstGeom>
        </p:spPr>
      </p:pic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1DEA3C56-C8DF-6F1B-9281-A8AF166FB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63" y="3875133"/>
            <a:ext cx="3239769" cy="207345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B5C38ED-80E3-5D78-1DF7-C6E003E9D6DD}"/>
              </a:ext>
            </a:extLst>
          </p:cNvPr>
          <p:cNvSpPr txBox="1"/>
          <p:nvPr/>
        </p:nvSpPr>
        <p:spPr>
          <a:xfrm>
            <a:off x="4754880" y="866430"/>
            <a:ext cx="25847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Autoencoder 64</a:t>
            </a:r>
          </a:p>
          <a:p>
            <a:r>
              <a:rPr lang="en-GB" dirty="0"/>
              <a:t>Senza </a:t>
            </a:r>
            <a:r>
              <a:rPr lang="en-GB" dirty="0" err="1"/>
              <a:t>strato</a:t>
            </a:r>
            <a:r>
              <a:rPr lang="en-GB" dirty="0"/>
              <a:t> Denso</a:t>
            </a:r>
          </a:p>
          <a:p>
            <a:r>
              <a:rPr lang="en-GB" dirty="0"/>
              <a:t>Roc AUC</a:t>
            </a:r>
          </a:p>
        </p:txBody>
      </p:sp>
    </p:spTree>
    <p:extLst>
      <p:ext uri="{BB962C8B-B14F-4D97-AF65-F5344CB8AC3E}">
        <p14:creationId xmlns:p14="http://schemas.microsoft.com/office/powerpoint/2010/main" val="25177063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BFA954F8-7728-0B53-88EA-97FBEF8E4AFC}"/>
              </a:ext>
            </a:extLst>
          </p:cNvPr>
          <p:cNvSpPr txBox="1"/>
          <p:nvPr/>
        </p:nvSpPr>
        <p:spPr>
          <a:xfrm>
            <a:off x="633984" y="243512"/>
            <a:ext cx="60960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Miglior risultato per il classificatore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RandomForest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(selector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0.8 PR AUC: 0.6889572962051953 ROC AUC: 0.7678571428571428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0.8 Numero di features: 5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[[12 4] [ 2 12]] Best Precision: 0.75 Best Recall: 0.8571428571428571 Best Threshold: 0.46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[14 15 12 39 53] -------------------- -------------------- Miglior risultato per il classificatore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Logistic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(selector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mrmr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0.8235294117647058 PR AUC: 0.6913858972616159 ROC AUC: 0.7678571428571429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0.8 Numero di features: 26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[[10 6] [ 0 14]] Best Precision: 0.7 Best Recall: 1.0 Best Threshold: 0.452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[18, 16, 30, 46, 49, 36, 40, 50, 52, 26, 8, 44, 45, 55, 27, 9, 32, 28, 3, 37, 21, 10, 19, 2, 42, 53] -------------------- -------------------- Miglior risultato per il classificatore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XgBoost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(selector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mrmr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0.8 PR AUC: 0.6428593931251435 ROC AUC: 0.7098214285714286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0.8 Numero di features: 13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[[12 4] [ 2 12]] Best Precision: 0.75 Best Recall: 0.8571428571428571 Best Threshold: 0.403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[18, 16, 52, 36, 30, 40, 46, 49, 50, 26, 8, 44, 45] -------------------- -------------------- Miglior risultato per il classificatore MLP (selector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mrmr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0.8125 PR AUC: 0.7106331891731053 ROC AUC: 0.7767857142857143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0.8 Numero di features: 26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[[11 5] [ 1 13]] Best Precision: 0.7222222222222222 Best Recall: 0.9285714285714286 Best Threshold: 0.499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[18, 16, 40, 49, 46, 30, 52, 36, 50, 26, 8, 44, 45, 55, 27, 9, 32, 28, 3, 37, 21, 10, 19, 2, 42, 53] -------------------- -------------------- Miglior risultato per il classificatore SVM (selector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mrmr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 F1 score: 0.8387096774193549 PR AUC: 0.7345884274455704 ROC AUC: 0.8258928571428571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0.8333333333333334 Numero di features: 22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Matrix: [[12 4] [ 1 13]] Best Precision: 0.7647058823529411 Best Recall: 0.9285714285714286 Best Threshold: 0.5 </a:t>
            </a:r>
            <a:r>
              <a:rPr lang="it-IT" sz="12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Selected</a:t>
            </a:r>
            <a:r>
              <a:rPr lang="it-IT" sz="12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Features: [18, 16, 46, 40, 49, 30, 36, 50, 52, 26, 8, 44, 45, 55, 27, 9, 32, 28, 3, 37, 21, 10]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8838442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B508B90-5554-CEF6-B936-13CBF498A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06" y="975359"/>
            <a:ext cx="6692530" cy="431882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8A6D162-C9E7-83C8-0FE6-2A4A725F7550}"/>
              </a:ext>
            </a:extLst>
          </p:cNvPr>
          <p:cNvSpPr txBox="1"/>
          <p:nvPr/>
        </p:nvSpPr>
        <p:spPr>
          <a:xfrm>
            <a:off x="7229856" y="1789979"/>
            <a:ext cx="4962144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SVM </a:t>
            </a:r>
          </a:p>
          <a:p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selector: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mrmr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F1 score finale: 0.4444444444444444 </a:t>
            </a:r>
          </a:p>
          <a:p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Precision finale: 0.4 </a:t>
            </a:r>
          </a:p>
          <a:p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Recall finale: 0.5 </a:t>
            </a:r>
          </a:p>
          <a:p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Matrix finale: [[11 6] </a:t>
            </a:r>
          </a:p>
          <a:p>
            <a:r>
              <a:rPr lang="it-IT" sz="1400" dirty="0">
                <a:solidFill>
                  <a:srgbClr val="000000"/>
                </a:solidFill>
                <a:latin typeface="Menlo" panose="020B0609030804020204" pitchFamily="49" charset="0"/>
              </a:rPr>
              <a:t>			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[ 4 4]] </a:t>
            </a:r>
          </a:p>
          <a:p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finale: 0.6 </a:t>
            </a:r>
          </a:p>
          <a:p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threshold: 0.5 </a:t>
            </a:r>
          </a:p>
          <a:p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features: </a:t>
            </a:r>
            <a:r>
              <a:rPr lang="it-IT" sz="10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[0, 1, 2, 3, 4, 5, 6, 7, 8, 9, 10, 11, 12, 13, 14, 15, 16, 17, 18, 19, 20, 21, 22, 23, 24, 25, 26, 27, 28, 29, 30, 31, 32, 33, 34, 35, 36, 37, 38, 39, 40, 41, 42, 43, 44, 45, 46, 47, 48, 49, 50, 51, 52, 53, 54, 55, 56, 57] 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 sono 58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453944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478422-D523-4D2D-FE89-FAA10304B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B59CC8-B19F-6CCB-C9EF-73DCF5535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006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C97BB6-BFF3-1C0C-BCEE-063273D56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Immagini</a:t>
            </a:r>
            <a:r>
              <a:rPr lang="en-GB" dirty="0"/>
              <a:t> </a:t>
            </a:r>
            <a:r>
              <a:rPr lang="en-GB" dirty="0" err="1"/>
              <a:t>colorate</a:t>
            </a:r>
            <a:r>
              <a:rPr lang="en-GB" dirty="0"/>
              <a:t> </a:t>
            </a:r>
            <a:r>
              <a:rPr lang="en-GB" dirty="0" err="1"/>
              <a:t>nell’autoencoder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57A55B-25A8-47F9-61D7-5BF26E833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Encoder 64</a:t>
            </a:r>
          </a:p>
          <a:p>
            <a:pPr marL="0" indent="0">
              <a:buNone/>
            </a:pPr>
            <a:r>
              <a:rPr lang="it-IT" dirty="0"/>
              <a:t>Mean cosine </a:t>
            </a:r>
            <a:r>
              <a:rPr lang="it-IT" dirty="0" err="1"/>
              <a:t>similarity</a:t>
            </a:r>
            <a:r>
              <a:rPr lang="it-IT" dirty="0"/>
              <a:t>: 0.8706741381836476</a:t>
            </a:r>
          </a:p>
          <a:p>
            <a:pPr marL="0" indent="0">
              <a:buNone/>
            </a:pPr>
            <a:r>
              <a:rPr lang="it-IT"/>
              <a:t>Mean SSIM: 0.24437359602665978 ???</a:t>
            </a:r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B0BB16E-DCC1-CBB9-0DB3-1AAD4F79F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8" y="3429000"/>
            <a:ext cx="7772400" cy="220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5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FD5021-5A1F-1FCA-D0A9-FD802BC51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04" y="219641"/>
            <a:ext cx="10515600" cy="1325563"/>
          </a:xfrm>
        </p:spPr>
        <p:txBody>
          <a:bodyPr/>
          <a:lstStyle/>
          <a:p>
            <a:r>
              <a:rPr lang="en-GB" dirty="0" err="1"/>
              <a:t>Indici</a:t>
            </a:r>
            <a:r>
              <a:rPr lang="en-GB" dirty="0"/>
              <a:t> di </a:t>
            </a:r>
            <a:r>
              <a:rPr lang="en-GB" dirty="0" err="1"/>
              <a:t>similarità</a:t>
            </a:r>
            <a:r>
              <a:rPr lang="en-GB" dirty="0"/>
              <a:t> autoencoder 2 (32 features)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D353C252-A5A0-E0D3-DABA-2FA308372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672" y="3656324"/>
            <a:ext cx="10515600" cy="2982035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AF9F88-7E16-D982-826D-DC9D607A3C12}"/>
              </a:ext>
            </a:extLst>
          </p:cNvPr>
          <p:cNvSpPr txBox="1"/>
          <p:nvPr/>
        </p:nvSpPr>
        <p:spPr>
          <a:xfrm>
            <a:off x="548640" y="1348000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Mean SSIM: 0.10989702731490039 and Mean SSIM with mask: 0.7106462315791838 Mean Cosine </a:t>
            </a:r>
            <a:r>
              <a:rPr lang="it-IT" dirty="0" err="1"/>
              <a:t>Similarity</a:t>
            </a:r>
            <a:r>
              <a:rPr lang="it-IT" dirty="0"/>
              <a:t>: 0.5619306006664121 and Mean Cosine </a:t>
            </a:r>
            <a:r>
              <a:rPr lang="it-IT" dirty="0" err="1"/>
              <a:t>Similarity</a:t>
            </a:r>
            <a:r>
              <a:rPr lang="it-IT" dirty="0"/>
              <a:t> with mask: 0.8183649094028767 Mean MSE: 0.015162331211169083 Mean PSNR: 19.00053684880047 Mean NRMSE: 0.11886658286581134 Mean Manhattan </a:t>
            </a:r>
            <a:r>
              <a:rPr lang="it-IT" dirty="0" err="1"/>
              <a:t>Distance</a:t>
            </a:r>
            <a:r>
              <a:rPr lang="it-IT" dirty="0"/>
              <a:t>: 161.06944274902344 Mean </a:t>
            </a:r>
            <a:r>
              <a:rPr lang="it-IT" dirty="0" err="1"/>
              <a:t>Euclidean</a:t>
            </a:r>
            <a:r>
              <a:rPr lang="it-IT" dirty="0"/>
              <a:t> </a:t>
            </a:r>
            <a:r>
              <a:rPr lang="it-IT" dirty="0" err="1"/>
              <a:t>Distance</a:t>
            </a:r>
            <a:r>
              <a:rPr lang="it-IT" dirty="0"/>
              <a:t>: 7.53603458404541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493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D92FF8-D588-BDEA-71E8-9EB9B069D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88" y="98860"/>
            <a:ext cx="10515600" cy="1325563"/>
          </a:xfrm>
        </p:spPr>
        <p:txBody>
          <a:bodyPr>
            <a:normAutofit/>
          </a:bodyPr>
          <a:lstStyle/>
          <a:p>
            <a:r>
              <a:rPr lang="en-GB" sz="3200" dirty="0" err="1"/>
              <a:t>Risultati</a:t>
            </a:r>
            <a:r>
              <a:rPr lang="en-GB" sz="3200" dirty="0"/>
              <a:t> autoencoder 2 cross validation RF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F090F10-9D32-85EB-9E3C-A6532344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433" y="1081088"/>
            <a:ext cx="4126992" cy="330766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BE42C33-A561-93FB-122E-789E7514C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87" y="1081088"/>
            <a:ext cx="4236251" cy="3395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C25D783-0171-DBE6-1D5A-CD2E5FE5CFF8}"/>
              </a:ext>
            </a:extLst>
          </p:cNvPr>
          <p:cNvSpPr txBox="1"/>
          <p:nvPr/>
        </p:nvSpPr>
        <p:spPr>
          <a:xfrm>
            <a:off x="561224" y="4659786"/>
            <a:ext cx="1021650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obtained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with the best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mean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parameters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on the test set for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rf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classifier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b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Features: 12.6 </a:t>
            </a:r>
            <a:b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threshold: 0.442 </a:t>
            </a:r>
            <a:b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F1 score: 0.5 </a:t>
            </a:r>
            <a:b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best_precision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0.375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best_recall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0.75 </a:t>
            </a:r>
          </a:p>
          <a:p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confusion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: [[ 7 10] </a:t>
            </a:r>
          </a:p>
          <a:p>
            <a:r>
              <a:rPr lang="it-IT" sz="1400" dirty="0">
                <a:solidFill>
                  <a:srgbClr val="000000"/>
                </a:solidFill>
                <a:latin typeface="Menlo" panose="020B0609030804020204" pitchFamily="49" charset="0"/>
              </a:rPr>
              <a:t>		   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[ 2 6]] </a:t>
            </a:r>
          </a:p>
          <a:p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test_accuracy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0.52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pr_auc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0.3518536610448375 </a:t>
            </a:r>
            <a:r>
              <a:rPr lang="it-IT" sz="1400" b="0" i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roc_auc</a:t>
            </a:r>
            <a:r>
              <a:rPr lang="it-IT" sz="1400" b="0" i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0.5220588235294118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4806882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26667</TotalTime>
  <Words>7055</Words>
  <Application>Microsoft Macintosh PowerPoint</Application>
  <PresentationFormat>Widescreen</PresentationFormat>
  <Paragraphs>342</Paragraphs>
  <Slides>79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79</vt:i4>
      </vt:variant>
    </vt:vector>
  </HeadingPairs>
  <TitlesOfParts>
    <vt:vector size="86" baseType="lpstr">
      <vt:lpstr>-apple-system</vt:lpstr>
      <vt:lpstr>Aptos</vt:lpstr>
      <vt:lpstr>Aptos Display</vt:lpstr>
      <vt:lpstr>Arial</vt:lpstr>
      <vt:lpstr>Menlo</vt:lpstr>
      <vt:lpstr>Times New Roman</vt:lpstr>
      <vt:lpstr>Tema di Office</vt:lpstr>
      <vt:lpstr>Indici di similarità autoencoder 1 </vt:lpstr>
      <vt:lpstr>AUTOENCODER 1)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Autoencoder 2</vt:lpstr>
      <vt:lpstr>Indici di similarità autoencoder 2 (32 features)</vt:lpstr>
      <vt:lpstr>Risultati autoencoder 2 cross validation RF</vt:lpstr>
      <vt:lpstr>Presentazione standard di PowerPoint</vt:lpstr>
      <vt:lpstr>Presentazione standard di PowerPoint</vt:lpstr>
      <vt:lpstr>Results cross val logistic 2</vt:lpstr>
      <vt:lpstr>Presentazione standard di PowerPoint</vt:lpstr>
      <vt:lpstr>Presentazione standard di PowerPoint</vt:lpstr>
      <vt:lpstr>Results cross val xgboost 2</vt:lpstr>
      <vt:lpstr>Presentazione standard di PowerPoint</vt:lpstr>
      <vt:lpstr>Presentazione standard di PowerPoint</vt:lpstr>
      <vt:lpstr>Results cross val svm 2</vt:lpstr>
      <vt:lpstr>Presentazione standard di PowerPoint</vt:lpstr>
      <vt:lpstr>Presentazione standard di PowerPoint</vt:lpstr>
      <vt:lpstr>Results cross val mlp 2</vt:lpstr>
      <vt:lpstr>Presentazione standard di PowerPoint</vt:lpstr>
      <vt:lpstr>Presentazione standard di PowerPoint</vt:lpstr>
      <vt:lpstr>Autoencoder 2.1 salvato in encodereasy32second </vt:lpstr>
      <vt:lpstr>Autoencoder 4</vt:lpstr>
      <vt:lpstr>Presentazione standard di PowerPoint</vt:lpstr>
      <vt:lpstr>1 Risultati </vt:lpstr>
      <vt:lpstr>Presentazione standard di PowerPoint</vt:lpstr>
      <vt:lpstr>Presentazione standard di PowerPoint</vt:lpstr>
      <vt:lpstr>Presentazione standard di PowerPoint</vt:lpstr>
      <vt:lpstr>Ora per trovare i risultati migliori prendo per il caso migliore di ogni fold il miglior alpha e num features e faccio la media, poi alleno il classificatore con quei parametri (best_threshold uguale)</vt:lpstr>
      <vt:lpstr>Results with logistic</vt:lpstr>
      <vt:lpstr>Presentazione standard di PowerPoint</vt:lpstr>
      <vt:lpstr>Presentazione standard di PowerPoint</vt:lpstr>
      <vt:lpstr>Presentazione standard di PowerPoint</vt:lpstr>
      <vt:lpstr>Results with MLP </vt:lpstr>
      <vt:lpstr>Presentazione standard di PowerPoint</vt:lpstr>
      <vt:lpstr>Presentazione standard di PowerPoint</vt:lpstr>
      <vt:lpstr>Presentazione standard di PowerPoint</vt:lpstr>
      <vt:lpstr>Results with svm</vt:lpstr>
      <vt:lpstr>Presentazione standard di PowerPoint</vt:lpstr>
      <vt:lpstr>Presentazione standard di PowerPoint</vt:lpstr>
      <vt:lpstr>Presentazione standard di PowerPoint</vt:lpstr>
      <vt:lpstr>Results with XGBClassifier</vt:lpstr>
      <vt:lpstr>Presentazione standard di PowerPoint</vt:lpstr>
      <vt:lpstr>Presentazione standard di PowerPoint</vt:lpstr>
      <vt:lpstr>Presentazione standard di PowerPoint</vt:lpstr>
      <vt:lpstr>Leave One out RF</vt:lpstr>
      <vt:lpstr>Sul set di test</vt:lpstr>
      <vt:lpstr>Autoencoder 4</vt:lpstr>
      <vt:lpstr>Mobilenet 64</vt:lpstr>
      <vt:lpstr>Presentazione standard di PowerPoint</vt:lpstr>
      <vt:lpstr>GRAFICI AUTOENCODERS FINALI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Immagini colorate nell’autoencoder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Alessia Menozzi</dc:creator>
  <cp:lastModifiedBy>Alessia Menozzi</cp:lastModifiedBy>
  <cp:revision>5</cp:revision>
  <dcterms:created xsi:type="dcterms:W3CDTF">2024-07-02T09:01:51Z</dcterms:created>
  <dcterms:modified xsi:type="dcterms:W3CDTF">2024-07-30T10:28:18Z</dcterms:modified>
</cp:coreProperties>
</file>